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62" r:id="rId2"/>
  </p:sldMasterIdLst>
  <p:notesMasterIdLst>
    <p:notesMasterId r:id="rId22"/>
  </p:notesMasterIdLst>
  <p:sldIdLst>
    <p:sldId id="306" r:id="rId3"/>
    <p:sldId id="308" r:id="rId4"/>
    <p:sldId id="345" r:id="rId5"/>
    <p:sldId id="349" r:id="rId6"/>
    <p:sldId id="335" r:id="rId7"/>
    <p:sldId id="328" r:id="rId8"/>
    <p:sldId id="350" r:id="rId9"/>
    <p:sldId id="331" r:id="rId10"/>
    <p:sldId id="338" r:id="rId11"/>
    <p:sldId id="333" r:id="rId12"/>
    <p:sldId id="339" r:id="rId13"/>
    <p:sldId id="342" r:id="rId14"/>
    <p:sldId id="337" r:id="rId15"/>
    <p:sldId id="336" r:id="rId16"/>
    <p:sldId id="344" r:id="rId17"/>
    <p:sldId id="343" r:id="rId18"/>
    <p:sldId id="351" r:id="rId19"/>
    <p:sldId id="340" r:id="rId20"/>
    <p:sldId id="32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a Dentice" initials="D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4080"/>
    <a:srgbClr val="996600"/>
    <a:srgbClr val="8FD93B"/>
    <a:srgbClr val="81BE41"/>
    <a:srgbClr val="008000"/>
    <a:srgbClr val="00808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06" autoAdjust="0"/>
    <p:restoredTop sz="61496" autoAdjust="0"/>
  </p:normalViewPr>
  <p:slideViewPr>
    <p:cSldViewPr snapToGrid="0" snapToObjects="1" showGuides="1">
      <p:cViewPr>
        <p:scale>
          <a:sx n="75" d="100"/>
          <a:sy n="75" d="100"/>
        </p:scale>
        <p:origin x="-461" y="941"/>
      </p:cViewPr>
      <p:guideLst>
        <p:guide orient="horz" pos="440"/>
        <p:guide pos="28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4F2BCA-F94E-584C-83CC-EEB6ADA1E78E}" type="datetimeFigureOut">
              <a:rPr lang="en-US" smtClean="0"/>
              <a:pPr/>
              <a:t>8/11/2014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D2341A-8BA4-234E-90D5-92E06D6FE10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Introduce presenters</a:t>
            </a:r>
          </a:p>
          <a:p>
            <a:r>
              <a:rPr lang="en-US" sz="2000" dirty="0" smtClean="0"/>
              <a:t>Thank everyone for coming</a:t>
            </a:r>
          </a:p>
          <a:p>
            <a:r>
              <a:rPr lang="en-US" sz="2000" dirty="0" smtClean="0"/>
              <a:t>Introduce PHS</a:t>
            </a:r>
          </a:p>
          <a:p>
            <a:endParaRPr lang="en-US" sz="2000" dirty="0" smtClean="0"/>
          </a:p>
          <a:p>
            <a:r>
              <a:rPr lang="en-US" sz="2000" b="1" dirty="0" smtClean="0"/>
              <a:t>Omit this slide</a:t>
            </a:r>
            <a:endParaRPr lang="en-US" sz="2000" b="1"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the water enters the planting</a:t>
            </a:r>
            <a:r>
              <a:rPr lang="en-US" baseline="0" dirty="0" smtClean="0"/>
              <a:t> bed from the entrance, or leaves the planting bed at a slope, it can erode soil from the exposed slope.  Rocks can be added to the bottom of the entrance or exit into the planting bed to disperse the water at a level portion of the bed. </a:t>
            </a:r>
            <a:endParaRPr lang="en-US" dirty="0" smtClean="0"/>
          </a:p>
        </p:txBody>
      </p:sp>
      <p:sp>
        <p:nvSpPr>
          <p:cNvPr id="4" name="Slide Number Placeholder 3"/>
          <p:cNvSpPr>
            <a:spLocks noGrp="1"/>
          </p:cNvSpPr>
          <p:nvPr>
            <p:ph type="sldNum" sz="quarter" idx="10"/>
          </p:nvPr>
        </p:nvSpPr>
        <p:spPr/>
        <p:txBody>
          <a:bodyPr/>
          <a:lstStyle/>
          <a:p>
            <a:fld id="{90D2341A-8BA4-234E-90D5-92E06D6FE10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water enters the system, large rocks should be placed at the top of the entrance and along the sides of a open swale to disperse and slow stormwater and capture sediment, smaller rocks can be extended into the swale to direct water and protect against </a:t>
            </a:r>
            <a:r>
              <a:rPr lang="en-US" baseline="0" dirty="0" err="1" smtClean="0"/>
              <a:t>gullying</a:t>
            </a:r>
            <a:r>
              <a:rPr lang="en-US" baseline="0" dirty="0" smtClean="0"/>
              <a:t>. Similar rock formation can be created at the outlet of the system- around a culvert/</a:t>
            </a:r>
            <a:r>
              <a:rPr lang="en-US" baseline="0" dirty="0" err="1" smtClean="0"/>
              <a:t>stormdrain</a:t>
            </a:r>
            <a:r>
              <a:rPr lang="en-US" baseline="0" dirty="0" smtClean="0"/>
              <a:t> within the planting bed.  </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It is important to assess</a:t>
            </a:r>
            <a:r>
              <a:rPr lang="en-US" b="0" baseline="0" dirty="0" smtClean="0"/>
              <a:t> the movement of water through the system, how it enters the planting bed, how long it ponds in the planting bed and how it exits the planting bed.  </a:t>
            </a:r>
            <a:r>
              <a:rPr lang="en-US" b="0" dirty="0" smtClean="0"/>
              <a:t>Long </a:t>
            </a:r>
            <a:r>
              <a:rPr lang="en-US" b="0" dirty="0" smtClean="0"/>
              <a:t>durations</a:t>
            </a:r>
            <a:r>
              <a:rPr lang="en-US" b="0" baseline="0" dirty="0" smtClean="0"/>
              <a:t> of </a:t>
            </a:r>
            <a:r>
              <a:rPr lang="en-US" b="0" baseline="0" dirty="0" err="1" smtClean="0"/>
              <a:t>p</a:t>
            </a:r>
            <a:r>
              <a:rPr lang="en-US" b="0" dirty="0" err="1" smtClean="0"/>
              <a:t>onding</a:t>
            </a:r>
            <a:r>
              <a:rPr lang="en-US" b="0" dirty="0" smtClean="0"/>
              <a:t> can led to a series of complications</a:t>
            </a:r>
            <a:r>
              <a:rPr lang="en-US" b="0" baseline="0" dirty="0" smtClean="0"/>
              <a:t> in the plantings </a:t>
            </a:r>
            <a:r>
              <a:rPr lang="en-US" b="0" baseline="0" dirty="0" smtClean="0"/>
              <a:t>bed, including soil saturation, plant die back, soil compaction.  </a:t>
            </a:r>
            <a:r>
              <a:rPr lang="en-US" b="0" baseline="0" dirty="0" smtClean="0"/>
              <a:t>These systems are designed to drain quickly, </a:t>
            </a:r>
            <a:r>
              <a:rPr lang="en-US" b="0" baseline="0" dirty="0" err="1" smtClean="0"/>
              <a:t>ponding</a:t>
            </a:r>
            <a:r>
              <a:rPr lang="en-US" b="0" baseline="0" dirty="0" smtClean="0"/>
              <a:t> after a normal storm for </a:t>
            </a:r>
            <a:r>
              <a:rPr lang="en-US" b="0" baseline="0" dirty="0" smtClean="0"/>
              <a:t>no more </a:t>
            </a:r>
            <a:r>
              <a:rPr lang="en-US" b="0" baseline="0" dirty="0" smtClean="0"/>
              <a:t>than a </a:t>
            </a:r>
            <a:r>
              <a:rPr lang="en-US" b="0" baseline="0" dirty="0" smtClean="0"/>
              <a:t>day or </a:t>
            </a:r>
            <a:r>
              <a:rPr lang="en-US" b="0" baseline="0" dirty="0" smtClean="0"/>
              <a:t>two at </a:t>
            </a:r>
            <a:r>
              <a:rPr lang="en-US" b="0" baseline="0" dirty="0" smtClean="0"/>
              <a:t>longest.  If </a:t>
            </a:r>
            <a:r>
              <a:rPr lang="en-US" b="0" baseline="0" dirty="0" err="1" smtClean="0"/>
              <a:t>ponding</a:t>
            </a:r>
            <a:r>
              <a:rPr lang="en-US" b="0" baseline="0" dirty="0" smtClean="0"/>
              <a:t> last longing than this, it will </a:t>
            </a:r>
            <a:r>
              <a:rPr lang="en-US" b="0" baseline="0" dirty="0" smtClean="0"/>
              <a:t>lead to changes both in the soil biology and soil </a:t>
            </a:r>
            <a:r>
              <a:rPr lang="en-US" b="0" baseline="0" dirty="0" err="1" smtClean="0"/>
              <a:t>porousity</a:t>
            </a:r>
            <a:r>
              <a:rPr lang="en-US" b="0" baseline="0" dirty="0" smtClean="0"/>
              <a:t>.  When soils are </a:t>
            </a:r>
            <a:r>
              <a:rPr lang="en-US" b="0" baseline="0" dirty="0" smtClean="0"/>
              <a:t>saturated </a:t>
            </a:r>
            <a:r>
              <a:rPr lang="en-US" b="0" baseline="0" dirty="0" smtClean="0"/>
              <a:t>with water for long periods of time, the soil microbes that live in a </a:t>
            </a:r>
            <a:r>
              <a:rPr lang="en-US" b="0" baseline="0" dirty="0" smtClean="0"/>
              <a:t>oxygenated soil environment die (well drained soils in a </a:t>
            </a:r>
            <a:r>
              <a:rPr lang="en-US" b="0" baseline="0" dirty="0" err="1" smtClean="0"/>
              <a:t>bioretetnion</a:t>
            </a:r>
            <a:r>
              <a:rPr lang="en-US" b="0" baseline="0" dirty="0" smtClean="0"/>
              <a:t> system) and are replaced by microbes that live in a </a:t>
            </a:r>
            <a:r>
              <a:rPr lang="en-US" i="1" dirty="0" smtClean="0"/>
              <a:t>anoxic</a:t>
            </a:r>
            <a:r>
              <a:rPr lang="en-US" dirty="0" smtClean="0"/>
              <a:t> or </a:t>
            </a:r>
            <a:r>
              <a:rPr lang="en-US" i="1" dirty="0" smtClean="0"/>
              <a:t>anaerobic</a:t>
            </a:r>
            <a:r>
              <a:rPr lang="en-US" dirty="0" smtClean="0"/>
              <a:t> (without oxygen) common in a wetland system. Too</a:t>
            </a:r>
            <a:r>
              <a:rPr lang="en-US" baseline="0" dirty="0" smtClean="0"/>
              <a:t> much water or sediment entering the system can be the cause of </a:t>
            </a:r>
            <a:r>
              <a:rPr lang="en-US" baseline="0" dirty="0" err="1" smtClean="0"/>
              <a:t>ponding</a:t>
            </a:r>
            <a:r>
              <a:rPr lang="en-US" baseline="0" dirty="0" smtClean="0"/>
              <a:t> water.  Soil compact can be another cause of </a:t>
            </a:r>
            <a:r>
              <a:rPr lang="en-US" baseline="0" dirty="0" err="1" smtClean="0"/>
              <a:t>ponding</a:t>
            </a:r>
            <a:r>
              <a:rPr lang="en-US" baseline="0" dirty="0" smtClean="0"/>
              <a:t> water, this can have occurred at installation, during maintenance or due to long periods of </a:t>
            </a:r>
            <a:r>
              <a:rPr lang="en-US" baseline="0" dirty="0" err="1" smtClean="0"/>
              <a:t>ponding</a:t>
            </a:r>
            <a:r>
              <a:rPr lang="en-US" baseline="0" dirty="0" smtClean="0"/>
              <a:t> water.  All these issues will lead to plant die back that can also lead to soil erosion and </a:t>
            </a:r>
            <a:r>
              <a:rPr lang="en-US" baseline="0" dirty="0" err="1" smtClean="0"/>
              <a:t>gullying</a:t>
            </a:r>
            <a:r>
              <a:rPr lang="en-US" baseline="0" dirty="0" smtClean="0"/>
              <a:t>.</a:t>
            </a:r>
            <a:endParaRPr lang="en-US" b="0" dirty="0" smtClean="0"/>
          </a:p>
          <a:p>
            <a:endParaRPr lang="en-US" b="1" dirty="0" smtClean="0"/>
          </a:p>
          <a:p>
            <a:endParaRPr lang="en-US" b="1" dirty="0" smtClean="0"/>
          </a:p>
        </p:txBody>
      </p:sp>
      <p:sp>
        <p:nvSpPr>
          <p:cNvPr id="4" name="Slide Number Placeholder 3"/>
          <p:cNvSpPr>
            <a:spLocks noGrp="1"/>
          </p:cNvSpPr>
          <p:nvPr>
            <p:ph type="sldNum" sz="quarter" idx="10"/>
          </p:nvPr>
        </p:nvSpPr>
        <p:spPr/>
        <p:txBody>
          <a:bodyPr/>
          <a:lstStyle/>
          <a:p>
            <a:fld id="{90D2341A-8BA4-234E-90D5-92E06D6FE10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Stormwater</a:t>
            </a:r>
            <a:r>
              <a:rPr lang="en-US" baseline="0" dirty="0" smtClean="0"/>
              <a:t> can carry in excessive sediment that does not get integrated into the soil but smothers the mulch and cakes over into an impenetrable layer which water can not pass through.  If not broken up or removed, plants will die and soil will become compact with the pressure of standing water.  </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Maintenance</a:t>
            </a:r>
            <a:r>
              <a:rPr lang="en-US" baseline="0" dirty="0" smtClean="0"/>
              <a:t> would include scrapping off the excessive sediment, breaking up the caked matted mulch, and turning the mulch.  If mulch is unsalvageable, it should be removed and replaced. </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sediment is an issue inside</a:t>
            </a:r>
            <a:r>
              <a:rPr lang="en-US" baseline="0" dirty="0" smtClean="0"/>
              <a:t> the garden causing dead zones and clogging and requiring extensive maintenance, a </a:t>
            </a:r>
            <a:r>
              <a:rPr lang="en-US" baseline="0" dirty="0" err="1" smtClean="0"/>
              <a:t>forebay</a:t>
            </a:r>
            <a:r>
              <a:rPr lang="en-US" baseline="0" dirty="0" smtClean="0"/>
              <a:t> can be added to the bottom of the entrance to pond the stormwater exiting the inlet and allowing the sediment to drop out of the water prior to entering the planting bed.  This </a:t>
            </a:r>
            <a:r>
              <a:rPr lang="en-US" baseline="0" dirty="0" err="1" smtClean="0"/>
              <a:t>forebay</a:t>
            </a:r>
            <a:r>
              <a:rPr lang="en-US" baseline="0" dirty="0" smtClean="0"/>
              <a:t> can be cleared seasonally to remove accumulated sediment.  </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stormwater enters the system at high rates, check dams can be added to the entrance and the planting bed to slow the flow of water as it passes through the system.  Check dams can also be added if the planting bed becomes sloped causing limited </a:t>
            </a:r>
            <a:r>
              <a:rPr lang="en-US" baseline="0" dirty="0" err="1" smtClean="0"/>
              <a:t>ponding</a:t>
            </a:r>
            <a:r>
              <a:rPr lang="en-US" baseline="0" dirty="0" smtClean="0"/>
              <a:t> throughout the planting bed.  The check dam will create additional </a:t>
            </a:r>
            <a:r>
              <a:rPr lang="en-US" baseline="0" dirty="0" err="1" smtClean="0"/>
              <a:t>ponding</a:t>
            </a:r>
            <a:r>
              <a:rPr lang="en-US" baseline="0" dirty="0" smtClean="0"/>
              <a:t> areas. </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a:t>
            </a:r>
            <a:r>
              <a:rPr lang="en-US" baseline="0" dirty="0" err="1" smtClean="0"/>
              <a:t>berm</a:t>
            </a:r>
            <a:r>
              <a:rPr lang="en-US" baseline="0" dirty="0" smtClean="0"/>
              <a:t> is just a mounded area surround the bio-retention partially or completely.  IT can be made of compacted soil, rock logs or any other material to hold water in the system.  If additional water is entering the system from the adjacent lands that was not planned for a </a:t>
            </a:r>
            <a:r>
              <a:rPr lang="en-US" baseline="0" dirty="0" err="1" smtClean="0"/>
              <a:t>berm</a:t>
            </a:r>
            <a:r>
              <a:rPr lang="en-US" baseline="0" dirty="0" smtClean="0"/>
              <a:t> can be installed to redirect this water away from the planting bed, avoiding excess water </a:t>
            </a:r>
            <a:r>
              <a:rPr lang="en-US" baseline="0" dirty="0" err="1" smtClean="0"/>
              <a:t>ponding</a:t>
            </a:r>
            <a:r>
              <a:rPr lang="en-US" baseline="0" dirty="0" smtClean="0"/>
              <a:t> in the planting bed. </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This completes our overview of Spring and summer maintenance, our next session will be on Weeds and Invasive Plants.</a:t>
            </a:r>
            <a:endParaRPr lang="en-US" dirty="0" smtClean="0"/>
          </a:p>
          <a:p>
            <a:endParaRPr lang="en-US" b="1"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D2341A-8BA4-234E-90D5-92E06D6FE10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The goal of Green stormwater</a:t>
            </a:r>
            <a:r>
              <a:rPr lang="en-US" sz="2000" baseline="0" dirty="0" smtClean="0"/>
              <a:t> infrastructure is to manage stormwater through practices integrated into the urban landscape. Two types of systems make up green stormwater infrastructure, wet and dry systems.  Dry systems- as implied are dry the majority of time, except for a immediately after a rain event.  Wet systems remain water logged for long periods of time.  Dry systems include- porous pavement, green roofs, and bio-retention systems.  Bio-retention systems are the most commonly used practices and will be the focus of these trainings.  They include rain gardens, tree trenches, and bio-swales.  Maintenance for all the dry systems are similar, manage sediment, avoid clogging and ensure proper drainage.  </a:t>
            </a:r>
            <a:endParaRPr lang="en-US" sz="2000"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Bio-retention</a:t>
            </a:r>
            <a:r>
              <a:rPr lang="en-US" baseline="0" dirty="0" smtClean="0"/>
              <a:t> systems are commonly called rain gardens- which is used to describe the most common form of bio-retention with one or multiple recessed planting beds that receive stormwater.   Other practices include bio-swales, swales densely planted, with a series of </a:t>
            </a:r>
            <a:r>
              <a:rPr lang="en-US" baseline="0" dirty="0" err="1" smtClean="0"/>
              <a:t>berms</a:t>
            </a:r>
            <a:r>
              <a:rPr lang="en-US" baseline="0" dirty="0" smtClean="0"/>
              <a:t> or check dams that hold and slowly move water through the swale to absorb and treat stormwater. Tree Trenches are also another form of bio-retention systems, using trees as the main vegetation, with a sandy soil trench extending from one tree pit to the next, gravel storage underneath with limited </a:t>
            </a:r>
            <a:r>
              <a:rPr lang="en-US" baseline="0" dirty="0" err="1" smtClean="0"/>
              <a:t>ponding</a:t>
            </a:r>
            <a:r>
              <a:rPr lang="en-US" baseline="0" dirty="0" smtClean="0"/>
              <a:t> at the surface of the tree pit.  </a:t>
            </a:r>
          </a:p>
          <a:p>
            <a:endParaRPr lang="en-US" dirty="0" smtClean="0"/>
          </a:p>
          <a:p>
            <a:r>
              <a:rPr lang="en-US" dirty="0" smtClean="0"/>
              <a:t>This is a drawing</a:t>
            </a:r>
            <a:r>
              <a:rPr lang="en-US" baseline="0" dirty="0" smtClean="0"/>
              <a:t> of a bio-retention system commonly called a rain garden.  All systems have 3 main parts.  </a:t>
            </a:r>
            <a:endParaRPr lang="en-US" dirty="0" smtClean="0"/>
          </a:p>
          <a:p>
            <a:r>
              <a:rPr lang="en-US" dirty="0" smtClean="0"/>
              <a:t>Components of the system- </a:t>
            </a:r>
          </a:p>
          <a:p>
            <a:pPr marL="228600" indent="-228600">
              <a:buAutoNum type="arabicPeriod"/>
            </a:pPr>
            <a:r>
              <a:rPr lang="en-US" dirty="0" smtClean="0"/>
              <a:t>inlet/entrance- where water enters</a:t>
            </a:r>
            <a:r>
              <a:rPr lang="en-US" baseline="0" dirty="0" smtClean="0"/>
              <a:t> the system. Can include any combination of pipes, swale, </a:t>
            </a:r>
            <a:r>
              <a:rPr lang="en-US" baseline="0" dirty="0" err="1" smtClean="0"/>
              <a:t>forebay</a:t>
            </a:r>
            <a:r>
              <a:rPr lang="en-US" baseline="0" dirty="0" smtClean="0"/>
              <a:t> or </a:t>
            </a:r>
            <a:r>
              <a:rPr lang="en-US" baseline="0" dirty="0" err="1" smtClean="0"/>
              <a:t>stormdrains</a:t>
            </a:r>
            <a:r>
              <a:rPr lang="en-US" baseline="0" dirty="0" smtClean="0"/>
              <a:t>, </a:t>
            </a:r>
            <a:r>
              <a:rPr lang="en-US" b="0" baseline="0" dirty="0" smtClean="0"/>
              <a:t>curb cut </a:t>
            </a:r>
            <a:r>
              <a:rPr lang="en-US" b="1" baseline="0" dirty="0" smtClean="0"/>
              <a:t>or sheet flow in</a:t>
            </a:r>
          </a:p>
          <a:p>
            <a:pPr marL="228600" indent="-228600">
              <a:buAutoNum type="arabicPeriod"/>
            </a:pPr>
            <a:r>
              <a:rPr lang="en-US" baseline="0" dirty="0" smtClean="0"/>
              <a:t>Planting bed- a recessed planting area that detains water, allows materials in the water to settle out and water to absorb into the ground.  Will include porous soil (the powerhouse of the system), mulch (the first line of defense) and plants, may include </a:t>
            </a:r>
            <a:r>
              <a:rPr lang="en-US" baseline="0" dirty="0" err="1" smtClean="0"/>
              <a:t>underdrains</a:t>
            </a:r>
            <a:r>
              <a:rPr lang="en-US" baseline="0" dirty="0" smtClean="0"/>
              <a:t> beneath the soil medium.  </a:t>
            </a:r>
          </a:p>
          <a:p>
            <a:pPr marL="228600" indent="-228600">
              <a:buAutoNum type="arabicPeriod"/>
            </a:pPr>
            <a:r>
              <a:rPr lang="en-US" baseline="0" dirty="0" smtClean="0"/>
              <a:t>Outlet/exit- where the water leaves the system after the water reached the designed </a:t>
            </a:r>
            <a:r>
              <a:rPr lang="en-US" baseline="0" dirty="0" err="1" smtClean="0"/>
              <a:t>ponding</a:t>
            </a:r>
            <a:r>
              <a:rPr lang="en-US" baseline="0" dirty="0" smtClean="0"/>
              <a:t> depth.  There are typically two outlets: an in-bed outlet made up of riser pipe and cover and an overflow which is a depressed area in the </a:t>
            </a:r>
            <a:r>
              <a:rPr lang="en-US" baseline="0" dirty="0" err="1" smtClean="0"/>
              <a:t>berm</a:t>
            </a:r>
            <a:r>
              <a:rPr lang="en-US" baseline="0" dirty="0" smtClean="0"/>
              <a:t>/top edge of the system that directs water out of the system to a designated area. </a:t>
            </a:r>
          </a:p>
          <a:p>
            <a:pPr marL="228600" indent="-228600">
              <a:buNone/>
            </a:pPr>
            <a:endParaRPr lang="en-US" baseline="0" dirty="0" smtClean="0"/>
          </a:p>
          <a:p>
            <a:pPr marL="228600" indent="-228600">
              <a:buNone/>
            </a:pPr>
            <a:r>
              <a:rPr lang="en-US" baseline="0" dirty="0" smtClean="0"/>
              <a:t>Stormwater carries with it all the things it picks up along its journey to the system including sediment, debris, trash and plant seeds.  When systems are not maintained or overwhelmed by the excess material, this build up may cause the impairment to the systems functioning.  Including burying the plants, clogging the soil pores and obstructing the entrance and the exit of the system.  In addition weeds and other unwanted plants may crowd out the other plants originally planted.    </a:t>
            </a:r>
            <a:endParaRPr lang="en-US" dirty="0" smtClean="0"/>
          </a:p>
          <a:p>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Each component of the system will have unique maintenance issues.  When maintaining</a:t>
            </a:r>
            <a:r>
              <a:rPr lang="en-US" baseline="0" dirty="0" smtClean="0"/>
              <a:t> a site, always check the inlets and outlets before you start work within the planting bed. </a:t>
            </a:r>
            <a:r>
              <a:rPr lang="en-US" dirty="0" smtClean="0"/>
              <a:t>Ensure that water is able</a:t>
            </a:r>
            <a:r>
              <a:rPr lang="en-US" baseline="0" dirty="0" smtClean="0"/>
              <a:t> to enter the bio-retention system unobstructed.  Maintenance issues for the inlets will include clogging at the entrance of the inlet with sediment, leaf litter, and trash.  If this occurs water will bypass the system and can cause erosion at the inlet if there is limited flow space in the pipes causing the erosion at the exit of the inlet.  When you have an open swale either soft surface-vegetated or hard surface such as a paved or rock lined erosion can occur if the water is entering to quickly or if part of the entrance is clogged.  Either of these situations can cause </a:t>
            </a:r>
            <a:r>
              <a:rPr lang="en-US" baseline="0" dirty="0" err="1" smtClean="0"/>
              <a:t>gullying</a:t>
            </a:r>
            <a:r>
              <a:rPr lang="en-US" baseline="0" dirty="0" smtClean="0"/>
              <a:t> or plant die-back in a soft surface swale and can cause </a:t>
            </a:r>
            <a:r>
              <a:rPr lang="en-US" baseline="0" dirty="0" err="1" smtClean="0"/>
              <a:t>gullying</a:t>
            </a:r>
            <a:r>
              <a:rPr lang="en-US" baseline="0" dirty="0" smtClean="0"/>
              <a:t> and plant die-back in the planting bed in a hard surface swale.  </a:t>
            </a:r>
            <a:endParaRPr lang="en-US" dirty="0" smtClean="0"/>
          </a:p>
          <a:p>
            <a:endParaRPr lang="en-US" b="1" dirty="0" smtClean="0"/>
          </a:p>
        </p:txBody>
      </p:sp>
      <p:sp>
        <p:nvSpPr>
          <p:cNvPr id="4" name="Slide Number Placeholder 3"/>
          <p:cNvSpPr>
            <a:spLocks noGrp="1"/>
          </p:cNvSpPr>
          <p:nvPr>
            <p:ph type="sldNum" sz="quarter" idx="10"/>
          </p:nvPr>
        </p:nvSpPr>
        <p:spPr/>
        <p:txBody>
          <a:bodyPr/>
          <a:lstStyle/>
          <a:p>
            <a:fld id="{90D2341A-8BA4-234E-90D5-92E06D6FE10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As stormwater enters these systems through the inlet, it slows down and drops materials it was carrying.  This includes road gravel, sediment, and seeds.  Floatable items like bottles and other trash usually stay in suspension until the water enters the planting bed and starts to drain. These images show various issues that occur when the sediment drops out at the top of the inlet.  Sediment can cause the entrance to be clogged or blocked, only allowing limited amount of stormwater to enter the system  or to totally divert the stormwater from entering the system.  </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Sediment</a:t>
            </a:r>
            <a:r>
              <a:rPr lang="en-US" b="0" baseline="0" dirty="0" smtClean="0"/>
              <a:t> can also drop out within the inlet and planting bed.  It can smother the plants within a vegetated swale, can block the water from entering the system or can cause erosion at the top of the planting bed.  If the sediment entering the garden is repeatedly smothering the vegetation of the planting bed, or if the system is installed in a high sediment area, a </a:t>
            </a:r>
            <a:r>
              <a:rPr lang="en-US" b="0" baseline="0" dirty="0" err="1" smtClean="0"/>
              <a:t>forbay</a:t>
            </a:r>
            <a:r>
              <a:rPr lang="en-US" b="0" baseline="0" dirty="0" smtClean="0"/>
              <a:t> can be installed at the end of the inlet, with a small </a:t>
            </a:r>
            <a:r>
              <a:rPr lang="en-US" b="0" baseline="0" dirty="0" err="1" smtClean="0"/>
              <a:t>ponding</a:t>
            </a:r>
            <a:r>
              <a:rPr lang="en-US" b="0" baseline="0" dirty="0" smtClean="0"/>
              <a:t> area and a low check dam.  This allows easy sediment removal and cleaning compared to the task of rem</a:t>
            </a:r>
            <a:r>
              <a:rPr lang="en-US" baseline="0" dirty="0" smtClean="0"/>
              <a:t>oving sediment from the planting bed.  </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Maintenance</a:t>
            </a:r>
            <a:r>
              <a:rPr lang="en-US" baseline="0" dirty="0" smtClean="0"/>
              <a:t> issues that can arise with outlets include the same issues are the inlets.  They can become clogged with sediment, leaf litter and trash.  Water can get stuck inside the system causing soil saturation in the planting bed.  Clogging can also lead to erosion around the outlet structure.  Both of these situation can lead to plant die back.  During all storms mulch can be moved around the planting bed, in large storms mulch can be carried out of the planting bed.  </a:t>
            </a:r>
            <a:endParaRPr lang="en-US" dirty="0" smtClean="0"/>
          </a:p>
          <a:p>
            <a:endParaRPr lang="en-US" b="1" dirty="0" smtClean="0"/>
          </a:p>
        </p:txBody>
      </p:sp>
      <p:sp>
        <p:nvSpPr>
          <p:cNvPr id="4" name="Slide Number Placeholder 3"/>
          <p:cNvSpPr>
            <a:spLocks noGrp="1"/>
          </p:cNvSpPr>
          <p:nvPr>
            <p:ph type="sldNum" sz="quarter" idx="10"/>
          </p:nvPr>
        </p:nvSpPr>
        <p:spPr/>
        <p:txBody>
          <a:bodyPr/>
          <a:lstStyle/>
          <a:p>
            <a:fld id="{90D2341A-8BA4-234E-90D5-92E06D6FE10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stormwater</a:t>
            </a:r>
            <a:r>
              <a:rPr lang="en-US" baseline="0" dirty="0" smtClean="0"/>
              <a:t> enters the planting bed it will drop out sediment but it will also pick up and move floatables, including mulch.  Water will push mulch with it as it reaches the outlet/exit.  As the water ponds and drains into the soil and overflows into the outlet, the floatables and other material it is carrying will drop out and pile up by the top of the outlet.  </a:t>
            </a:r>
          </a:p>
          <a:p>
            <a:endParaRPr lang="en-US" baseline="0" dirty="0" smtClean="0"/>
          </a:p>
          <a:p>
            <a:r>
              <a:rPr lang="en-US" baseline="0" dirty="0" smtClean="0"/>
              <a:t>The mulch protects the soil from excessive drying out and actually removes pollution from the stormwater.  It is important that part of </a:t>
            </a:r>
            <a:r>
              <a:rPr lang="en-US" baseline="0" dirty="0" err="1" smtClean="0"/>
              <a:t>maintenace</a:t>
            </a:r>
            <a:r>
              <a:rPr lang="en-US" baseline="0" dirty="0" smtClean="0"/>
              <a:t> includes the replacing of moved mulch back throughout the planting bed and adding mulch only when necessary.  Adding mulch at every visit will cause a build up of mulch in the planting bed and can smother plants under the mulch.  It will also end up filling up the recessed planting bed, leading to a reduced </a:t>
            </a:r>
            <a:r>
              <a:rPr lang="en-US" baseline="0" dirty="0" err="1" smtClean="0"/>
              <a:t>ponding</a:t>
            </a:r>
            <a:r>
              <a:rPr lang="en-US" baseline="0" dirty="0" smtClean="0"/>
              <a:t> area.  </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a large storm, mulch can be washed out of the planting</a:t>
            </a:r>
            <a:r>
              <a:rPr lang="en-US" baseline="0" dirty="0" smtClean="0"/>
              <a:t> bed as the water leaves the system,  washed off the sloped areas in the planting bed, or it can be</a:t>
            </a:r>
            <a:r>
              <a:rPr lang="en-US" dirty="0" smtClean="0"/>
              <a:t> lost and need to be totally replaced.</a:t>
            </a:r>
            <a:endParaRPr lang="en-US" dirty="0"/>
          </a:p>
        </p:txBody>
      </p:sp>
      <p:sp>
        <p:nvSpPr>
          <p:cNvPr id="4" name="Slide Number Placeholder 3"/>
          <p:cNvSpPr>
            <a:spLocks noGrp="1"/>
          </p:cNvSpPr>
          <p:nvPr>
            <p:ph type="sldNum" sz="quarter" idx="10"/>
          </p:nvPr>
        </p:nvSpPr>
        <p:spPr/>
        <p:txBody>
          <a:bodyPr/>
          <a:lstStyle/>
          <a:p>
            <a:fld id="{90D2341A-8BA4-234E-90D5-92E06D6FE10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4500" y="4724400"/>
            <a:ext cx="8229599" cy="1752600"/>
          </a:xfrm>
          <a:prstGeom prst="rect">
            <a:avLst/>
          </a:prstGeom>
        </p:spPr>
        <p:txBody>
          <a:bodyPr/>
          <a:lstStyle>
            <a:lvl1pPr marL="0" indent="0" algn="ctr">
              <a:buNone/>
              <a:defRPr b="1">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41300"/>
            <a:ext cx="7771170" cy="685800"/>
          </a:xfrm>
          <a:prstGeom prst="rect">
            <a:avLst/>
          </a:prstGeom>
        </p:spPr>
        <p:txBody>
          <a:bodyPr/>
          <a:lstStyle>
            <a:lvl1pPr marL="0" indent="0" algn="l">
              <a:buNone/>
              <a:defRPr b="1">
                <a:solidFill>
                  <a:srgbClr val="00408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PHS_logo.png"/>
          <p:cNvPicPr>
            <a:picLocks noChangeAspect="1"/>
          </p:cNvPicPr>
          <p:nvPr userDrawn="1"/>
        </p:nvPicPr>
        <p:blipFill>
          <a:blip r:embed="rId3"/>
          <a:srcRect l="33212" t="27639" r="33434" b="28001"/>
          <a:stretch>
            <a:fillRect/>
          </a:stretch>
        </p:blipFill>
        <p:spPr>
          <a:xfrm>
            <a:off x="3566254" y="757169"/>
            <a:ext cx="2034446" cy="3501565"/>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rot="5400000" flipV="1">
            <a:off x="-3142158" y="3368037"/>
            <a:ext cx="6858003" cy="121923"/>
          </a:xfrm>
          <a:prstGeom prst="rect">
            <a:avLst/>
          </a:prstGeom>
          <a:solidFill>
            <a:srgbClr val="8FD9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PHS_logo.png"/>
          <p:cNvPicPr>
            <a:picLocks noChangeAspect="1"/>
          </p:cNvPicPr>
          <p:nvPr userDrawn="1"/>
        </p:nvPicPr>
        <p:blipFill>
          <a:blip r:embed="rId3"/>
          <a:srcRect l="33212" t="27639" r="33434" b="36634"/>
          <a:stretch>
            <a:fillRect/>
          </a:stretch>
        </p:blipFill>
        <p:spPr>
          <a:xfrm>
            <a:off x="8286354" y="5756856"/>
            <a:ext cx="678232" cy="940158"/>
          </a:xfrm>
          <a:prstGeom prst="rect">
            <a:avLst/>
          </a:prstGeom>
        </p:spPr>
      </p:pic>
      <p:sp>
        <p:nvSpPr>
          <p:cNvPr id="11" name="Rectangle 10"/>
          <p:cNvSpPr/>
          <p:nvPr userDrawn="1"/>
        </p:nvSpPr>
        <p:spPr>
          <a:xfrm rot="5400000" flipV="1">
            <a:off x="-3252467" y="3368037"/>
            <a:ext cx="6858003" cy="121923"/>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rot="5400000" flipV="1">
            <a:off x="-3370579" y="3368037"/>
            <a:ext cx="6858003" cy="121923"/>
          </a:xfrm>
          <a:prstGeom prst="rect">
            <a:avLst/>
          </a:prstGeom>
          <a:solidFill>
            <a:srgbClr val="008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1.gif"/><Relationship Id="rId5" Type="http://schemas.openxmlformats.org/officeDocument/2006/relationships/image" Target="../media/image30.jpe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eaLnBrk="0" hangingPunct="0">
              <a:spcBef>
                <a:spcPts val="0"/>
              </a:spcBef>
              <a:buClr>
                <a:schemeClr val="tx1"/>
              </a:buClr>
            </a:pPr>
            <a:r>
              <a:rPr lang="en-US" sz="2800" b="0" dirty="0" smtClean="0">
                <a:solidFill>
                  <a:schemeClr val="tx1">
                    <a:lumMod val="85000"/>
                    <a:lumOff val="15000"/>
                  </a:schemeClr>
                </a:solidFill>
                <a:latin typeface="Calibri" pitchFamily="34" charset="0"/>
                <a:cs typeface="Calibri" pitchFamily="34" charset="0"/>
              </a:rPr>
              <a:t>The Pennsylvania Horticultural Society motivates people to improve the quality of life and create a sense of community through horticulture.</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Erosion</a:t>
            </a:r>
            <a:endParaRPr lang="en-US" dirty="0"/>
          </a:p>
        </p:txBody>
      </p:sp>
      <p:pic>
        <p:nvPicPr>
          <p:cNvPr id="6" name="Picture 5" descr="erosion at outlet.png"/>
          <p:cNvPicPr>
            <a:picLocks noChangeAspect="1"/>
          </p:cNvPicPr>
          <p:nvPr/>
        </p:nvPicPr>
        <p:blipFill>
          <a:blip r:embed="rId3"/>
          <a:stretch>
            <a:fillRect/>
          </a:stretch>
        </p:blipFill>
        <p:spPr>
          <a:xfrm>
            <a:off x="883186" y="927100"/>
            <a:ext cx="7070369" cy="5352444"/>
          </a:xfrm>
          <a:prstGeom prst="roundRect">
            <a:avLst/>
          </a:prstGeom>
        </p:spPr>
      </p:pic>
      <p:pic>
        <p:nvPicPr>
          <p:cNvPr id="7" name="Picture 6" descr="erosion at the entrance.png"/>
          <p:cNvPicPr>
            <a:picLocks noChangeAspect="1"/>
          </p:cNvPicPr>
          <p:nvPr/>
        </p:nvPicPr>
        <p:blipFill>
          <a:blip r:embed="rId4"/>
          <a:stretch>
            <a:fillRect/>
          </a:stretch>
        </p:blipFill>
        <p:spPr>
          <a:xfrm>
            <a:off x="883186" y="927100"/>
            <a:ext cx="7070369" cy="5350229"/>
          </a:xfrm>
          <a:prstGeom prst="round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Adding stone around entrance and exit</a:t>
            </a:r>
            <a:endParaRPr lang="en-US" dirty="0"/>
          </a:p>
        </p:txBody>
      </p:sp>
      <p:pic>
        <p:nvPicPr>
          <p:cNvPr id="29698" name="Picture 2" descr="http://4.bp.blogspot.com/-HwlT616Dsv0/UAM4P8xHqzI/AAAAAAAACAc/FD9Fw2J_G5k/s1600/IMG_0715.JPG"/>
          <p:cNvPicPr>
            <a:picLocks noChangeAspect="1" noChangeArrowheads="1"/>
          </p:cNvPicPr>
          <p:nvPr/>
        </p:nvPicPr>
        <p:blipFill>
          <a:blip r:embed="rId3"/>
          <a:srcRect/>
          <a:stretch>
            <a:fillRect/>
          </a:stretch>
        </p:blipFill>
        <p:spPr bwMode="auto">
          <a:xfrm>
            <a:off x="928086" y="927100"/>
            <a:ext cx="7238452" cy="5460099"/>
          </a:xfrm>
          <a:prstGeom prst="round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441" y="1397478"/>
            <a:ext cx="8595360" cy="5460522"/>
          </a:xfrm>
          <a:prstGeom prst="rect">
            <a:avLst/>
          </a:prstGeom>
          <a:solidFill>
            <a:srgbClr val="8FD9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ubtitle 1"/>
          <p:cNvSpPr>
            <a:spLocks noGrp="1"/>
          </p:cNvSpPr>
          <p:nvPr>
            <p:ph type="subTitle" idx="1"/>
          </p:nvPr>
        </p:nvSpPr>
        <p:spPr>
          <a:xfrm>
            <a:off x="365440" y="241299"/>
            <a:ext cx="8778559" cy="1156179"/>
          </a:xfrm>
        </p:spPr>
        <p:txBody>
          <a:bodyPr/>
          <a:lstStyle/>
          <a:p>
            <a:r>
              <a:rPr lang="en-US" dirty="0" smtClean="0"/>
              <a:t>Maintenance in </a:t>
            </a:r>
            <a:r>
              <a:rPr lang="en-US" dirty="0" smtClean="0"/>
              <a:t>planting beds</a:t>
            </a:r>
            <a:endParaRPr lang="en-US" dirty="0"/>
          </a:p>
        </p:txBody>
      </p:sp>
      <p:graphicFrame>
        <p:nvGraphicFramePr>
          <p:cNvPr id="6" name="Table 5"/>
          <p:cNvGraphicFramePr>
            <a:graphicFrameLocks noGrp="1"/>
          </p:cNvGraphicFramePr>
          <p:nvPr/>
        </p:nvGraphicFramePr>
        <p:xfrm>
          <a:off x="879892" y="1539718"/>
          <a:ext cx="7551678" cy="4998720"/>
        </p:xfrm>
        <a:graphic>
          <a:graphicData uri="http://schemas.openxmlformats.org/drawingml/2006/table">
            <a:tbl>
              <a:tblPr firstRow="1" bandRow="1">
                <a:tableStyleId>{5C22544A-7EE6-4342-B048-85BDC9FD1C3A}</a:tableStyleId>
              </a:tblPr>
              <a:tblGrid>
                <a:gridCol w="3775839"/>
                <a:gridCol w="3775839"/>
              </a:tblGrid>
              <a:tr h="0">
                <a:tc>
                  <a:txBody>
                    <a:bodyPr/>
                    <a:lstStyle/>
                    <a:p>
                      <a:r>
                        <a:rPr lang="en-US" sz="3200" dirty="0" smtClean="0"/>
                        <a:t>Problems:</a:t>
                      </a:r>
                      <a:endParaRPr lang="en-US" sz="3200" dirty="0"/>
                    </a:p>
                  </a:txBody>
                  <a:tcPr/>
                </a:tc>
                <a:tc>
                  <a:txBody>
                    <a:bodyPr/>
                    <a:lstStyle/>
                    <a:p>
                      <a:r>
                        <a:rPr lang="en-US" sz="3200" dirty="0" smtClean="0"/>
                        <a:t>Solutions :</a:t>
                      </a:r>
                    </a:p>
                  </a:txBody>
                  <a:tcPr/>
                </a:tc>
              </a:tr>
              <a:tr h="370840">
                <a:tc>
                  <a:txBody>
                    <a:bodyPr/>
                    <a:lstStyle/>
                    <a:p>
                      <a:r>
                        <a:rPr lang="en-US" sz="2000" dirty="0" smtClean="0"/>
                        <a:t>Erosion</a:t>
                      </a:r>
                      <a:endParaRPr lang="en-US" sz="2000" dirty="0"/>
                    </a:p>
                  </a:txBody>
                  <a:tcPr/>
                </a:tc>
                <a:tc>
                  <a:txBody>
                    <a:bodyPr/>
                    <a:lstStyle/>
                    <a:p>
                      <a:r>
                        <a:rPr lang="en-US" sz="2000" dirty="0" smtClean="0"/>
                        <a:t>Add</a:t>
                      </a:r>
                      <a:r>
                        <a:rPr lang="en-US" sz="2000" baseline="0" dirty="0" smtClean="0"/>
                        <a:t> stones at the </a:t>
                      </a:r>
                      <a:r>
                        <a:rPr lang="en-US" sz="2000" baseline="0" dirty="0" smtClean="0"/>
                        <a:t>bottom </a:t>
                      </a:r>
                      <a:r>
                        <a:rPr lang="en-US" sz="2000" baseline="0" dirty="0" smtClean="0"/>
                        <a:t>of the </a:t>
                      </a:r>
                      <a:r>
                        <a:rPr lang="en-US" sz="2000" baseline="0" dirty="0" smtClean="0"/>
                        <a:t>entrance and around the outlet</a:t>
                      </a:r>
                      <a:endParaRPr lang="en-US" sz="2000" dirty="0"/>
                    </a:p>
                  </a:txBody>
                  <a:tcPr/>
                </a:tc>
              </a:tr>
              <a:tr h="370840">
                <a:tc>
                  <a:txBody>
                    <a:bodyPr/>
                    <a:lstStyle/>
                    <a:p>
                      <a:r>
                        <a:rPr lang="en-US" sz="2000" dirty="0" smtClean="0"/>
                        <a:t>Sedimentation/clogging</a:t>
                      </a:r>
                      <a:endParaRPr lang="en-US" sz="2000" dirty="0"/>
                    </a:p>
                  </a:txBody>
                  <a:tcPr/>
                </a:tc>
                <a:tc>
                  <a:txBody>
                    <a:bodyPr/>
                    <a:lstStyle/>
                    <a:p>
                      <a:r>
                        <a:rPr lang="en-US" sz="2000" dirty="0" smtClean="0"/>
                        <a:t>Create a </a:t>
                      </a:r>
                      <a:r>
                        <a:rPr lang="en-US" sz="2000" dirty="0" err="1" smtClean="0"/>
                        <a:t>forebay</a:t>
                      </a:r>
                      <a:r>
                        <a:rPr lang="en-US" sz="2000" dirty="0" smtClean="0"/>
                        <a:t> at the bottom of the </a:t>
                      </a:r>
                      <a:r>
                        <a:rPr lang="en-US" sz="2000" dirty="0" smtClean="0"/>
                        <a:t>entrance.</a:t>
                      </a:r>
                      <a:r>
                        <a:rPr lang="en-US" sz="2000" baseline="0" dirty="0" smtClean="0"/>
                        <a:t> </a:t>
                      </a:r>
                      <a:r>
                        <a:rPr lang="en-US" sz="2000" dirty="0" smtClean="0"/>
                        <a:t>Clear</a:t>
                      </a:r>
                      <a:r>
                        <a:rPr lang="en-US" sz="2000" baseline="0" dirty="0" smtClean="0"/>
                        <a:t> </a:t>
                      </a:r>
                      <a:r>
                        <a:rPr lang="en-US" sz="2000" baseline="0" dirty="0" smtClean="0"/>
                        <a:t>sediment or debris from pipes, culverts and swales</a:t>
                      </a:r>
                      <a:endParaRPr lang="en-US" sz="2000" dirty="0"/>
                    </a:p>
                  </a:txBody>
                  <a:tcPr/>
                </a:tc>
              </a:tr>
              <a:tr h="370840">
                <a:tc>
                  <a:txBody>
                    <a:bodyPr/>
                    <a:lstStyle/>
                    <a:p>
                      <a:r>
                        <a:rPr lang="en-US" sz="2000" dirty="0" err="1" smtClean="0"/>
                        <a:t>Gullying</a:t>
                      </a:r>
                      <a:endParaRPr lang="en-US" sz="2000" dirty="0"/>
                    </a:p>
                  </a:txBody>
                  <a:tcPr/>
                </a:tc>
                <a:tc>
                  <a:txBody>
                    <a:bodyPr/>
                    <a:lstStyle/>
                    <a:p>
                      <a:r>
                        <a:rPr lang="en-US" sz="2000" dirty="0" smtClean="0"/>
                        <a:t>Create</a:t>
                      </a:r>
                      <a:r>
                        <a:rPr lang="en-US" sz="2000" baseline="0" dirty="0" smtClean="0"/>
                        <a:t> check dams to slow water</a:t>
                      </a:r>
                      <a:endParaRPr lang="en-US" sz="2000" dirty="0"/>
                    </a:p>
                  </a:txBody>
                  <a:tcPr/>
                </a:tc>
              </a:tr>
              <a:tr h="370840">
                <a:tc>
                  <a:txBody>
                    <a:bodyPr/>
                    <a:lstStyle/>
                    <a:p>
                      <a:r>
                        <a:rPr lang="en-US" sz="2000" dirty="0" smtClean="0"/>
                        <a:t>Too much water entering the system</a:t>
                      </a:r>
                      <a:endParaRPr lang="en-US" sz="2000" dirty="0"/>
                    </a:p>
                  </a:txBody>
                  <a:tcPr/>
                </a:tc>
                <a:tc>
                  <a:txBody>
                    <a:bodyPr/>
                    <a:lstStyle/>
                    <a:p>
                      <a:r>
                        <a:rPr lang="en-US" sz="2000" dirty="0" smtClean="0"/>
                        <a:t>Create</a:t>
                      </a:r>
                      <a:r>
                        <a:rPr lang="en-US" sz="2000" baseline="0" dirty="0" smtClean="0"/>
                        <a:t> </a:t>
                      </a:r>
                      <a:r>
                        <a:rPr lang="en-US" sz="2000" baseline="0" dirty="0" err="1" smtClean="0"/>
                        <a:t>berm</a:t>
                      </a:r>
                      <a:r>
                        <a:rPr lang="en-US" sz="2000" baseline="0" dirty="0" smtClean="0"/>
                        <a:t> around planting bed and swale to limit the water entering the </a:t>
                      </a:r>
                      <a:r>
                        <a:rPr lang="en-US" sz="2000" baseline="0" dirty="0" smtClean="0"/>
                        <a:t>system</a:t>
                      </a:r>
                    </a:p>
                  </a:txBody>
                  <a:tcPr/>
                </a:tc>
              </a:tr>
              <a:tr h="370840">
                <a:tc>
                  <a:txBody>
                    <a:bodyPr/>
                    <a:lstStyle/>
                    <a:p>
                      <a:r>
                        <a:rPr lang="en-US" sz="2000" dirty="0" smtClean="0"/>
                        <a:t>Plant die back</a:t>
                      </a:r>
                      <a:endParaRPr lang="en-US" sz="2000" dirty="0"/>
                    </a:p>
                  </a:txBody>
                  <a:tcPr/>
                </a:tc>
                <a:tc>
                  <a:txBody>
                    <a:bodyPr/>
                    <a:lstStyle/>
                    <a:p>
                      <a:r>
                        <a:rPr lang="en-US" sz="2000" baseline="0" dirty="0" smtClean="0"/>
                        <a:t>Clear debris from outlet to ensure water is not getting stuck in planting bed and replace plants</a:t>
                      </a:r>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Sediment caked over the planting bed</a:t>
            </a:r>
            <a:endParaRPr lang="en-US" dirty="0"/>
          </a:p>
        </p:txBody>
      </p:sp>
      <p:pic>
        <p:nvPicPr>
          <p:cNvPr id="3" name="Picture 5" descr="hardpan2"/>
          <p:cNvPicPr>
            <a:picLocks noChangeAspect="1" noChangeArrowheads="1"/>
          </p:cNvPicPr>
          <p:nvPr/>
        </p:nvPicPr>
        <p:blipFill>
          <a:blip r:embed="rId3"/>
          <a:srcRect/>
          <a:stretch>
            <a:fillRect/>
          </a:stretch>
        </p:blipFill>
        <p:spPr>
          <a:xfrm>
            <a:off x="654109" y="927100"/>
            <a:ext cx="7535917" cy="5651938"/>
          </a:xfrm>
          <a:prstGeom prst="roundRect">
            <a:avLst/>
          </a:prstGeom>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Matted mulch and sediment removal </a:t>
            </a:r>
            <a:endParaRPr lang="en-US" dirty="0"/>
          </a:p>
        </p:txBody>
      </p:sp>
      <p:pic>
        <p:nvPicPr>
          <p:cNvPr id="3" name="Picture 6" descr="hardpan3"/>
          <p:cNvPicPr>
            <a:picLocks noChangeAspect="1" noChangeArrowheads="1"/>
          </p:cNvPicPr>
          <p:nvPr/>
        </p:nvPicPr>
        <p:blipFill>
          <a:blip r:embed="rId3"/>
          <a:srcRect/>
          <a:stretch>
            <a:fillRect/>
          </a:stretch>
        </p:blipFill>
        <p:spPr>
          <a:xfrm>
            <a:off x="781172" y="927100"/>
            <a:ext cx="7312983" cy="5486666"/>
          </a:xfrm>
          <a:prstGeom prst="round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Sedimentation and adding a </a:t>
            </a:r>
            <a:r>
              <a:rPr lang="en-US" dirty="0" err="1" smtClean="0"/>
              <a:t>forebay</a:t>
            </a:r>
            <a:r>
              <a:rPr lang="en-US" dirty="0" smtClean="0"/>
              <a:t> </a:t>
            </a:r>
            <a:endParaRPr lang="en-US" dirty="0"/>
          </a:p>
        </p:txBody>
      </p:sp>
      <p:pic>
        <p:nvPicPr>
          <p:cNvPr id="3" name="Picture 2" descr="http://gfccommunityforestry.files.wordpress.com/2010/06/bioretention_park.jpg"/>
          <p:cNvPicPr>
            <a:picLocks noChangeAspect="1" noChangeArrowheads="1"/>
          </p:cNvPicPr>
          <p:nvPr/>
        </p:nvPicPr>
        <p:blipFill>
          <a:blip r:embed="rId3"/>
          <a:srcRect/>
          <a:stretch>
            <a:fillRect/>
          </a:stretch>
        </p:blipFill>
        <p:spPr bwMode="auto">
          <a:xfrm>
            <a:off x="831896" y="818007"/>
            <a:ext cx="7260030" cy="5459545"/>
          </a:xfrm>
          <a:prstGeom prst="roundRect">
            <a:avLst/>
          </a:prstGeom>
          <a:noFill/>
        </p:spPr>
      </p:pic>
      <p:cxnSp>
        <p:nvCxnSpPr>
          <p:cNvPr id="5" name="Straight Arrow Connector 4"/>
          <p:cNvCxnSpPr/>
          <p:nvPr/>
        </p:nvCxnSpPr>
        <p:spPr>
          <a:xfrm flipH="1" flipV="1">
            <a:off x="4917057" y="4313208"/>
            <a:ext cx="3514514" cy="1138686"/>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Creating a check dam</a:t>
            </a:r>
            <a:endParaRPr lang="en-US" dirty="0"/>
          </a:p>
        </p:txBody>
      </p:sp>
      <p:pic>
        <p:nvPicPr>
          <p:cNvPr id="1026" name="Picture 2" descr="http://www.sitelines.org/webatlas/images/atlas/projects/victoria/trent_raingarden.jpg"/>
          <p:cNvPicPr>
            <a:picLocks noChangeAspect="1" noChangeArrowheads="1"/>
          </p:cNvPicPr>
          <p:nvPr/>
        </p:nvPicPr>
        <p:blipFill>
          <a:blip r:embed="rId3"/>
          <a:srcRect/>
          <a:stretch>
            <a:fillRect/>
          </a:stretch>
        </p:blipFill>
        <p:spPr bwMode="auto">
          <a:xfrm>
            <a:off x="1052722" y="1354376"/>
            <a:ext cx="6590465" cy="4753125"/>
          </a:xfrm>
          <a:prstGeom prst="roundRect">
            <a:avLst/>
          </a:prstGeom>
          <a:noFill/>
        </p:spPr>
      </p:pic>
      <p:cxnSp>
        <p:nvCxnSpPr>
          <p:cNvPr id="5" name="Straight Arrow Connector 4"/>
          <p:cNvCxnSpPr/>
          <p:nvPr/>
        </p:nvCxnSpPr>
        <p:spPr>
          <a:xfrm flipH="1" flipV="1">
            <a:off x="5469147" y="3709358"/>
            <a:ext cx="2539800" cy="828136"/>
          </a:xfrm>
          <a:prstGeom prst="straightConnector1">
            <a:avLst/>
          </a:prstGeom>
          <a:ln w="76200">
            <a:tailEnd type="arrow"/>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flipH="1" flipV="1">
            <a:off x="5987307" y="4676667"/>
            <a:ext cx="2021640" cy="278346"/>
          </a:xfrm>
          <a:prstGeom prst="straightConnector1">
            <a:avLst/>
          </a:prstGeom>
          <a:ln w="76200">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Creating a </a:t>
            </a:r>
            <a:r>
              <a:rPr lang="en-US" dirty="0" err="1" smtClean="0"/>
              <a:t>berm</a:t>
            </a:r>
            <a:endParaRPr lang="en-US" dirty="0" smtClean="0"/>
          </a:p>
          <a:p>
            <a:endParaRPr lang="en-US" dirty="0"/>
          </a:p>
        </p:txBody>
      </p:sp>
      <p:pic>
        <p:nvPicPr>
          <p:cNvPr id="1028" name="Picture 4" descr="http://www.lagrangeny.org/cac/CAC-Rain-Garden.jpg"/>
          <p:cNvPicPr>
            <a:picLocks noChangeAspect="1" noChangeArrowheads="1"/>
          </p:cNvPicPr>
          <p:nvPr/>
        </p:nvPicPr>
        <p:blipFill>
          <a:blip r:embed="rId3"/>
          <a:srcRect/>
          <a:stretch>
            <a:fillRect/>
          </a:stretch>
        </p:blipFill>
        <p:spPr bwMode="auto">
          <a:xfrm>
            <a:off x="1042884" y="1198880"/>
            <a:ext cx="7085115" cy="4794978"/>
          </a:xfrm>
          <a:prstGeom prst="round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Weeds and </a:t>
            </a:r>
            <a:r>
              <a:rPr lang="en-US" dirty="0" smtClean="0"/>
              <a:t>invasive plants</a:t>
            </a:r>
            <a:endParaRPr lang="en-US" dirty="0"/>
          </a:p>
        </p:txBody>
      </p:sp>
      <p:pic>
        <p:nvPicPr>
          <p:cNvPr id="30722" name="Picture 2" descr="http://3.bp.blogspot.com/_hikjq4SSRx4/TA3XPpTpwnI/AAAAAAAABh8/YqLp_rZeMo8/s400/Adams+St+Rain+Gard+6.1.10.JPG"/>
          <p:cNvPicPr>
            <a:picLocks noChangeAspect="1" noChangeArrowheads="1"/>
          </p:cNvPicPr>
          <p:nvPr/>
        </p:nvPicPr>
        <p:blipFill>
          <a:blip r:embed="rId3"/>
          <a:srcRect/>
          <a:stretch>
            <a:fillRect/>
          </a:stretch>
        </p:blipFill>
        <p:spPr bwMode="auto">
          <a:xfrm>
            <a:off x="660400" y="927100"/>
            <a:ext cx="7443075" cy="4968253"/>
          </a:xfrm>
          <a:prstGeom prst="round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60401" y="-34748"/>
            <a:ext cx="8163150" cy="1138926"/>
          </a:xfrm>
        </p:spPr>
        <p:txBody>
          <a:bodyPr/>
          <a:lstStyle/>
          <a:p>
            <a:pPr algn="ctr"/>
            <a:r>
              <a:rPr lang="en-US" dirty="0" smtClean="0"/>
              <a:t>THANK YOU TO OUR </a:t>
            </a:r>
          </a:p>
          <a:p>
            <a:r>
              <a:rPr lang="en-US" dirty="0" smtClean="0"/>
              <a:t>   FUNDER 				 &amp; 			PARTNERS</a:t>
            </a:r>
          </a:p>
          <a:p>
            <a:pPr algn="r"/>
            <a:endParaRPr lang="en-US" dirty="0" smtClean="0"/>
          </a:p>
          <a:p>
            <a:endParaRPr lang="en-US" dirty="0"/>
          </a:p>
        </p:txBody>
      </p:sp>
      <p:pic>
        <p:nvPicPr>
          <p:cNvPr id="4" name="Picture 3" descr="https://lh6.googleusercontent.com/-iEKEnWTCfsg/AAAAAAAAAAI/AAAAAAAAAFI/nC3EdfH9gdM/s120-c/photo.jpg"/>
          <p:cNvPicPr>
            <a:picLocks noChangeAspect="1" noChangeArrowheads="1"/>
          </p:cNvPicPr>
          <p:nvPr/>
        </p:nvPicPr>
        <p:blipFill>
          <a:blip r:embed="rId3"/>
          <a:srcRect/>
          <a:stretch>
            <a:fillRect/>
          </a:stretch>
        </p:blipFill>
        <p:spPr bwMode="auto">
          <a:xfrm>
            <a:off x="660401" y="1719557"/>
            <a:ext cx="3474194" cy="3474197"/>
          </a:xfrm>
          <a:prstGeom prst="rect">
            <a:avLst/>
          </a:prstGeom>
          <a:noFill/>
        </p:spPr>
      </p:pic>
      <p:pic>
        <p:nvPicPr>
          <p:cNvPr id="6" name="Picture 6" descr="GreenTreks"/>
          <p:cNvPicPr>
            <a:picLocks noChangeAspect="1" noChangeArrowheads="1"/>
          </p:cNvPicPr>
          <p:nvPr/>
        </p:nvPicPr>
        <p:blipFill>
          <a:blip r:embed="rId4"/>
          <a:srcRect/>
          <a:stretch>
            <a:fillRect/>
          </a:stretch>
        </p:blipFill>
        <p:spPr bwMode="auto">
          <a:xfrm>
            <a:off x="4388595" y="2052447"/>
            <a:ext cx="4638675" cy="1238250"/>
          </a:xfrm>
          <a:prstGeom prst="rect">
            <a:avLst/>
          </a:prstGeom>
          <a:noFill/>
        </p:spPr>
      </p:pic>
      <p:pic>
        <p:nvPicPr>
          <p:cNvPr id="7" name="Picture 2" descr="TTF Watershed"/>
          <p:cNvPicPr>
            <a:picLocks noChangeAspect="1" noChangeArrowheads="1"/>
          </p:cNvPicPr>
          <p:nvPr/>
        </p:nvPicPr>
        <p:blipFill>
          <a:blip r:embed="rId5"/>
          <a:srcRect/>
          <a:stretch>
            <a:fillRect/>
          </a:stretch>
        </p:blipFill>
        <p:spPr bwMode="auto">
          <a:xfrm>
            <a:off x="4427309" y="1150056"/>
            <a:ext cx="4457896" cy="939004"/>
          </a:xfrm>
          <a:prstGeom prst="rect">
            <a:avLst/>
          </a:prstGeom>
          <a:noFill/>
        </p:spPr>
      </p:pic>
      <p:pic>
        <p:nvPicPr>
          <p:cNvPr id="8" name="Picture 7" descr="fsshield_grn_transp.gif"/>
          <p:cNvPicPr>
            <a:picLocks noChangeAspect="1"/>
          </p:cNvPicPr>
          <p:nvPr/>
        </p:nvPicPr>
        <p:blipFill>
          <a:blip r:embed="rId6"/>
          <a:stretch>
            <a:fillRect/>
          </a:stretch>
        </p:blipFill>
        <p:spPr>
          <a:xfrm>
            <a:off x="6211974" y="5193754"/>
            <a:ext cx="1396523" cy="1523480"/>
          </a:xfrm>
          <a:prstGeom prst="rect">
            <a:avLst/>
          </a:prstGeom>
        </p:spPr>
      </p:pic>
      <p:pic>
        <p:nvPicPr>
          <p:cNvPr id="9" name="Picture 2"/>
          <p:cNvPicPr>
            <a:picLocks noChangeAspect="1" noChangeArrowheads="1"/>
          </p:cNvPicPr>
          <p:nvPr/>
        </p:nvPicPr>
        <p:blipFill>
          <a:blip r:embed="rId7"/>
          <a:srcRect/>
          <a:stretch>
            <a:fillRect/>
          </a:stretch>
        </p:blipFill>
        <p:spPr bwMode="auto">
          <a:xfrm>
            <a:off x="4721778" y="3599131"/>
            <a:ext cx="4095655" cy="12414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0" y="241299"/>
            <a:ext cx="8483599" cy="1322029"/>
          </a:xfrm>
        </p:spPr>
        <p:txBody>
          <a:bodyPr/>
          <a:lstStyle/>
          <a:p>
            <a:r>
              <a:rPr lang="en-US" dirty="0" smtClean="0"/>
              <a:t>Maintaining Green </a:t>
            </a:r>
            <a:r>
              <a:rPr lang="en-US" dirty="0" smtClean="0"/>
              <a:t>Stormwater Infrastructure </a:t>
            </a:r>
            <a:r>
              <a:rPr lang="en-US" dirty="0" smtClean="0"/>
              <a:t>Systems</a:t>
            </a:r>
            <a:endParaRPr lang="en-US" dirty="0"/>
          </a:p>
        </p:txBody>
      </p:sp>
      <p:cxnSp>
        <p:nvCxnSpPr>
          <p:cNvPr id="4" name="Straight Connector 3"/>
          <p:cNvCxnSpPr/>
          <p:nvPr/>
        </p:nvCxnSpPr>
        <p:spPr>
          <a:xfrm>
            <a:off x="660400" y="1271311"/>
            <a:ext cx="7112000" cy="1588"/>
          </a:xfrm>
          <a:prstGeom prst="line">
            <a:avLst/>
          </a:prstGeom>
          <a:ln>
            <a:solidFill>
              <a:srgbClr val="92D050"/>
            </a:solidFill>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660400" y="1563329"/>
            <a:ext cx="5869858" cy="1569660"/>
          </a:xfrm>
          <a:prstGeom prst="rect">
            <a:avLst/>
          </a:prstGeom>
        </p:spPr>
        <p:txBody>
          <a:bodyPr wrap="square">
            <a:spAutoFit/>
          </a:bodyPr>
          <a:lstStyle/>
          <a:p>
            <a:r>
              <a:rPr lang="en-US" sz="3200" dirty="0" smtClean="0">
                <a:solidFill>
                  <a:srgbClr val="97AD3A"/>
                </a:solidFill>
              </a:rPr>
              <a:t>Sustaining green stormwater infrastructure through proper landscape management</a:t>
            </a:r>
            <a:endParaRPr lang="en-US" sz="3200" dirty="0">
              <a:solidFill>
                <a:srgbClr val="97AD3A"/>
              </a:solidFill>
            </a:endParaRPr>
          </a:p>
        </p:txBody>
      </p:sp>
      <p:sp>
        <p:nvSpPr>
          <p:cNvPr id="6" name="Rectangle 5"/>
          <p:cNvSpPr/>
          <p:nvPr/>
        </p:nvSpPr>
        <p:spPr>
          <a:xfrm>
            <a:off x="347885" y="4835236"/>
            <a:ext cx="7557247" cy="20227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900"/>
              </a:solidFill>
            </a:endParaRPr>
          </a:p>
        </p:txBody>
      </p:sp>
      <p:pic>
        <p:nvPicPr>
          <p:cNvPr id="7" name="Picture 2" descr="http://farm3.staticflickr.com/2627/3777125823_970f9dda2a.jpg"/>
          <p:cNvPicPr>
            <a:picLocks noChangeAspect="1" noChangeArrowheads="1"/>
          </p:cNvPicPr>
          <p:nvPr/>
        </p:nvPicPr>
        <p:blipFill>
          <a:blip r:embed="rId3"/>
          <a:srcRect/>
          <a:stretch>
            <a:fillRect/>
          </a:stretch>
        </p:blipFill>
        <p:spPr bwMode="auto">
          <a:xfrm>
            <a:off x="526515" y="5041971"/>
            <a:ext cx="2199698" cy="1649774"/>
          </a:xfrm>
          <a:prstGeom prst="roundRect">
            <a:avLst/>
          </a:prstGeom>
          <a:noFill/>
        </p:spPr>
      </p:pic>
      <p:pic>
        <p:nvPicPr>
          <p:cNvPr id="8" name="Picture 4" descr="http://155.247.107.222/tvssi/images/villanova_site1.jpg"/>
          <p:cNvPicPr>
            <a:picLocks noChangeAspect="1" noChangeArrowheads="1"/>
          </p:cNvPicPr>
          <p:nvPr/>
        </p:nvPicPr>
        <p:blipFill>
          <a:blip r:embed="rId4"/>
          <a:srcRect/>
          <a:stretch>
            <a:fillRect/>
          </a:stretch>
        </p:blipFill>
        <p:spPr bwMode="auto">
          <a:xfrm>
            <a:off x="2895641" y="4987636"/>
            <a:ext cx="2251110" cy="1703966"/>
          </a:xfrm>
          <a:prstGeom prst="roundRect">
            <a:avLst/>
          </a:prstGeom>
          <a:noFill/>
        </p:spPr>
      </p:pic>
      <p:pic>
        <p:nvPicPr>
          <p:cNvPr id="9" name="Picture 6" descr="http://www.jcwp.org/Huntingdon_Co._AMD_013.jpg"/>
          <p:cNvPicPr>
            <a:picLocks noChangeAspect="1" noChangeArrowheads="1"/>
          </p:cNvPicPr>
          <p:nvPr/>
        </p:nvPicPr>
        <p:blipFill>
          <a:blip r:embed="rId5"/>
          <a:srcRect/>
          <a:stretch>
            <a:fillRect/>
          </a:stretch>
        </p:blipFill>
        <p:spPr bwMode="auto">
          <a:xfrm>
            <a:off x="5289291" y="5006176"/>
            <a:ext cx="2485483" cy="1657859"/>
          </a:xfrm>
          <a:prstGeom prst="roundRect">
            <a:avLst/>
          </a:prstGeom>
          <a:noFill/>
        </p:spPr>
      </p:pic>
      <p:cxnSp>
        <p:nvCxnSpPr>
          <p:cNvPr id="10" name="Straight Connector 9"/>
          <p:cNvCxnSpPr/>
          <p:nvPr/>
        </p:nvCxnSpPr>
        <p:spPr>
          <a:xfrm>
            <a:off x="660400" y="3132989"/>
            <a:ext cx="7112000" cy="1588"/>
          </a:xfrm>
          <a:prstGeom prst="line">
            <a:avLst/>
          </a:prstGeom>
          <a:ln>
            <a:solidFill>
              <a:srgbClr val="92D050"/>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31520" y="3184584"/>
            <a:ext cx="6949440" cy="1754326"/>
          </a:xfrm>
          <a:prstGeom prst="rect">
            <a:avLst/>
          </a:prstGeom>
          <a:noFill/>
        </p:spPr>
        <p:txBody>
          <a:bodyPr wrap="square" rtlCol="0">
            <a:spAutoFit/>
          </a:bodyPr>
          <a:lstStyle/>
          <a:p>
            <a:r>
              <a:rPr lang="en-US" sz="3200" dirty="0" smtClean="0">
                <a:solidFill>
                  <a:srgbClr val="97AD3A"/>
                </a:solidFill>
              </a:rPr>
              <a:t>Spring and Summer </a:t>
            </a:r>
            <a:r>
              <a:rPr lang="en-US" sz="3200" dirty="0" smtClean="0">
                <a:solidFill>
                  <a:srgbClr val="97AD3A"/>
                </a:solidFill>
              </a:rPr>
              <a:t>Maintenance</a:t>
            </a:r>
          </a:p>
          <a:p>
            <a:endParaRPr lang="en-US" sz="1000" dirty="0" smtClean="0">
              <a:solidFill>
                <a:srgbClr val="97AD3A"/>
              </a:solidFill>
            </a:endParaRPr>
          </a:p>
          <a:p>
            <a:r>
              <a:rPr lang="en-US" sz="3200" dirty="0" smtClean="0">
                <a:solidFill>
                  <a:srgbClr val="97AD3A"/>
                </a:solidFill>
              </a:rPr>
              <a:t>Emma Melvin</a:t>
            </a:r>
          </a:p>
          <a:p>
            <a:r>
              <a:rPr lang="en-US" sz="3200" dirty="0" smtClean="0">
                <a:solidFill>
                  <a:srgbClr val="97AD3A"/>
                </a:solidFill>
              </a:rPr>
              <a:t>Regional Project Manager</a:t>
            </a:r>
            <a:endParaRPr lang="en-US" sz="3200" dirty="0" smtClean="0">
              <a:solidFill>
                <a:srgbClr val="97AD3A"/>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65441" y="763248"/>
            <a:ext cx="8595360" cy="6094752"/>
          </a:xfrm>
          <a:prstGeom prst="rect">
            <a:avLst/>
          </a:prstGeom>
          <a:solidFill>
            <a:srgbClr val="8FD9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60401" y="55362"/>
            <a:ext cx="5593878" cy="707886"/>
          </a:xfrm>
          <a:prstGeom prst="rect">
            <a:avLst/>
          </a:prstGeom>
          <a:noFill/>
        </p:spPr>
        <p:txBody>
          <a:bodyPr wrap="square" rtlCol="0">
            <a:spAutoFit/>
          </a:bodyPr>
          <a:lstStyle/>
          <a:p>
            <a:r>
              <a:rPr lang="en-US" sz="4000" dirty="0" smtClean="0">
                <a:solidFill>
                  <a:srgbClr val="004080"/>
                </a:solidFill>
              </a:rPr>
              <a:t>   </a:t>
            </a:r>
            <a:r>
              <a:rPr lang="en-US" sz="4000" b="1" dirty="0" smtClean="0">
                <a:solidFill>
                  <a:srgbClr val="004080"/>
                </a:solidFill>
                <a:effectLst>
                  <a:outerShdw blurRad="38100" dist="38100" dir="2700000" algn="tl">
                    <a:srgbClr val="000000">
                      <a:alpha val="43137"/>
                    </a:srgbClr>
                  </a:outerShdw>
                </a:effectLst>
              </a:rPr>
              <a:t>Bio-Retention  Systems</a:t>
            </a:r>
            <a:endParaRPr lang="en-US" sz="4000" b="1" dirty="0">
              <a:solidFill>
                <a:srgbClr val="004080"/>
              </a:solidFill>
              <a:effectLst>
                <a:outerShdw blurRad="38100" dist="38100" dir="2700000" algn="tl">
                  <a:srgbClr val="000000">
                    <a:alpha val="43137"/>
                  </a:srgbClr>
                </a:outerShdw>
              </a:effectLst>
            </a:endParaRPr>
          </a:p>
        </p:txBody>
      </p:sp>
      <p:sp>
        <p:nvSpPr>
          <p:cNvPr id="11" name="TextBox 10"/>
          <p:cNvSpPr txBox="1"/>
          <p:nvPr/>
        </p:nvSpPr>
        <p:spPr>
          <a:xfrm>
            <a:off x="3511644" y="6121589"/>
            <a:ext cx="5088059" cy="584775"/>
          </a:xfrm>
          <a:prstGeom prst="rect">
            <a:avLst/>
          </a:prstGeom>
          <a:noFill/>
        </p:spPr>
        <p:txBody>
          <a:bodyPr wrap="square" rtlCol="0">
            <a:spAutoFit/>
          </a:bodyPr>
          <a:lstStyle/>
          <a:p>
            <a:r>
              <a:rPr lang="en-US" sz="3200" b="1" dirty="0" smtClean="0"/>
              <a:t>     </a:t>
            </a:r>
            <a:endParaRPr lang="en-US" sz="3200" b="1" dirty="0">
              <a:solidFill>
                <a:srgbClr val="002060"/>
              </a:solidFill>
            </a:endParaRPr>
          </a:p>
        </p:txBody>
      </p:sp>
      <p:pic>
        <p:nvPicPr>
          <p:cNvPr id="14" name="Picture 4" descr="http://www.cloos-la.com/R-I%2072s/Bio-Retention%20Area%20Perspective%2072.jpg"/>
          <p:cNvPicPr>
            <a:picLocks noChangeAspect="1" noChangeArrowheads="1"/>
          </p:cNvPicPr>
          <p:nvPr/>
        </p:nvPicPr>
        <p:blipFill>
          <a:blip r:embed="rId3"/>
          <a:srcRect/>
          <a:stretch>
            <a:fillRect/>
          </a:stretch>
        </p:blipFill>
        <p:spPr bwMode="auto">
          <a:xfrm>
            <a:off x="660401" y="905932"/>
            <a:ext cx="8066130" cy="5345681"/>
          </a:xfrm>
          <a:prstGeom prst="roundRect">
            <a:avLst/>
          </a:prstGeom>
          <a:noFill/>
        </p:spPr>
      </p:pic>
      <p:pic>
        <p:nvPicPr>
          <p:cNvPr id="16" name="Picture 15" descr="garden with sediment.png"/>
          <p:cNvPicPr>
            <a:picLocks noChangeAspect="1"/>
          </p:cNvPicPr>
          <p:nvPr/>
        </p:nvPicPr>
        <p:blipFill>
          <a:blip r:embed="rId4"/>
          <a:stretch>
            <a:fillRect/>
          </a:stretch>
        </p:blipFill>
        <p:spPr>
          <a:xfrm>
            <a:off x="660400" y="867747"/>
            <a:ext cx="8118831" cy="5383866"/>
          </a:xfrm>
          <a:prstGeom prst="roundRect">
            <a:avLst/>
          </a:prstGeom>
        </p:spPr>
      </p:pic>
      <p:pic>
        <p:nvPicPr>
          <p:cNvPr id="17" name="Picture 16" descr="debris in garden.png"/>
          <p:cNvPicPr>
            <a:picLocks noChangeAspect="1"/>
          </p:cNvPicPr>
          <p:nvPr/>
        </p:nvPicPr>
        <p:blipFill>
          <a:blip r:embed="rId5"/>
          <a:stretch>
            <a:fillRect/>
          </a:stretch>
        </p:blipFill>
        <p:spPr>
          <a:xfrm>
            <a:off x="668183" y="873274"/>
            <a:ext cx="8080341" cy="5358341"/>
          </a:xfrm>
          <a:prstGeom prst="roundRect">
            <a:avLst/>
          </a:prstGeom>
        </p:spPr>
      </p:pic>
      <p:pic>
        <p:nvPicPr>
          <p:cNvPr id="19" name="Picture 18" descr="weeds in the garden.png"/>
          <p:cNvPicPr>
            <a:picLocks noChangeAspect="1"/>
          </p:cNvPicPr>
          <p:nvPr/>
        </p:nvPicPr>
        <p:blipFill>
          <a:blip r:embed="rId6"/>
          <a:stretch>
            <a:fillRect/>
          </a:stretch>
        </p:blipFill>
        <p:spPr>
          <a:xfrm>
            <a:off x="685586" y="856944"/>
            <a:ext cx="8135122" cy="5394669"/>
          </a:xfrm>
          <a:prstGeom prst="round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441" y="1397478"/>
            <a:ext cx="8595360" cy="5460522"/>
          </a:xfrm>
          <a:prstGeom prst="rect">
            <a:avLst/>
          </a:prstGeom>
          <a:solidFill>
            <a:srgbClr val="8FD9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ubtitle 1"/>
          <p:cNvSpPr>
            <a:spLocks noGrp="1"/>
          </p:cNvSpPr>
          <p:nvPr>
            <p:ph type="subTitle" idx="1"/>
          </p:nvPr>
        </p:nvSpPr>
        <p:spPr>
          <a:xfrm>
            <a:off x="365440" y="241299"/>
            <a:ext cx="8778559" cy="1156179"/>
          </a:xfrm>
        </p:spPr>
        <p:txBody>
          <a:bodyPr/>
          <a:lstStyle/>
          <a:p>
            <a:r>
              <a:rPr lang="en-US" dirty="0" smtClean="0"/>
              <a:t>Maintenance on entrances/inlets</a:t>
            </a:r>
            <a:endParaRPr lang="en-US" dirty="0"/>
          </a:p>
        </p:txBody>
      </p:sp>
      <p:graphicFrame>
        <p:nvGraphicFramePr>
          <p:cNvPr id="6" name="Table 5"/>
          <p:cNvGraphicFramePr>
            <a:graphicFrameLocks noGrp="1"/>
          </p:cNvGraphicFramePr>
          <p:nvPr/>
        </p:nvGraphicFramePr>
        <p:xfrm>
          <a:off x="879892" y="1880558"/>
          <a:ext cx="7551678" cy="4297680"/>
        </p:xfrm>
        <a:graphic>
          <a:graphicData uri="http://schemas.openxmlformats.org/drawingml/2006/table">
            <a:tbl>
              <a:tblPr firstRow="1" bandRow="1">
                <a:tableStyleId>{5C22544A-7EE6-4342-B048-85BDC9FD1C3A}</a:tableStyleId>
              </a:tblPr>
              <a:tblGrid>
                <a:gridCol w="3775839"/>
                <a:gridCol w="3775839"/>
              </a:tblGrid>
              <a:tr h="370840">
                <a:tc>
                  <a:txBody>
                    <a:bodyPr/>
                    <a:lstStyle/>
                    <a:p>
                      <a:r>
                        <a:rPr lang="en-US" sz="3200" dirty="0" smtClean="0"/>
                        <a:t>Problems:</a:t>
                      </a:r>
                      <a:endParaRPr lang="en-US" sz="3200" dirty="0"/>
                    </a:p>
                  </a:txBody>
                  <a:tcPr/>
                </a:tc>
                <a:tc>
                  <a:txBody>
                    <a:bodyPr/>
                    <a:lstStyle/>
                    <a:p>
                      <a:r>
                        <a:rPr lang="en-US" sz="3200" dirty="0" smtClean="0"/>
                        <a:t>Solutions :</a:t>
                      </a:r>
                    </a:p>
                  </a:txBody>
                  <a:tcPr/>
                </a:tc>
              </a:tr>
              <a:tr h="370840">
                <a:tc>
                  <a:txBody>
                    <a:bodyPr/>
                    <a:lstStyle/>
                    <a:p>
                      <a:r>
                        <a:rPr lang="en-US" sz="2000" dirty="0" smtClean="0"/>
                        <a:t>Erosion</a:t>
                      </a:r>
                      <a:endParaRPr lang="en-US" sz="2000" dirty="0"/>
                    </a:p>
                  </a:txBody>
                  <a:tcPr/>
                </a:tc>
                <a:tc>
                  <a:txBody>
                    <a:bodyPr/>
                    <a:lstStyle/>
                    <a:p>
                      <a:r>
                        <a:rPr lang="en-US" sz="2000" dirty="0" smtClean="0"/>
                        <a:t>Add</a:t>
                      </a:r>
                      <a:r>
                        <a:rPr lang="en-US" sz="2000" baseline="0" dirty="0" smtClean="0"/>
                        <a:t> stones at the top </a:t>
                      </a:r>
                      <a:r>
                        <a:rPr lang="en-US" sz="2000" baseline="0" dirty="0" smtClean="0"/>
                        <a:t>of </a:t>
                      </a:r>
                      <a:r>
                        <a:rPr lang="en-US" sz="2000" baseline="0" dirty="0" smtClean="0"/>
                        <a:t>the entrance</a:t>
                      </a:r>
                      <a:endParaRPr lang="en-US" sz="2000" dirty="0"/>
                    </a:p>
                  </a:txBody>
                  <a:tcPr/>
                </a:tc>
              </a:tr>
              <a:tr h="370840">
                <a:tc>
                  <a:txBody>
                    <a:bodyPr/>
                    <a:lstStyle/>
                    <a:p>
                      <a:r>
                        <a:rPr lang="en-US" sz="2000" dirty="0" smtClean="0"/>
                        <a:t>Sedimentation/clogging</a:t>
                      </a:r>
                      <a:endParaRPr lang="en-US" sz="2000" dirty="0"/>
                    </a:p>
                  </a:txBody>
                  <a:tcPr/>
                </a:tc>
                <a:tc>
                  <a:txBody>
                    <a:bodyPr/>
                    <a:lstStyle/>
                    <a:p>
                      <a:r>
                        <a:rPr lang="en-US" sz="2000" dirty="0" smtClean="0"/>
                        <a:t>Create a </a:t>
                      </a:r>
                      <a:r>
                        <a:rPr lang="en-US" sz="2000" dirty="0" err="1" smtClean="0"/>
                        <a:t>forebay</a:t>
                      </a:r>
                      <a:r>
                        <a:rPr lang="en-US" sz="2000" dirty="0" smtClean="0"/>
                        <a:t> at the bottom of the entrance</a:t>
                      </a:r>
                    </a:p>
                    <a:p>
                      <a:endParaRPr lang="en-US" sz="2000" dirty="0" smtClean="0"/>
                    </a:p>
                    <a:p>
                      <a:r>
                        <a:rPr lang="en-US" sz="2000" dirty="0" smtClean="0"/>
                        <a:t>Clear</a:t>
                      </a:r>
                      <a:r>
                        <a:rPr lang="en-US" sz="2000" baseline="0" dirty="0" smtClean="0"/>
                        <a:t> sediment or debris from pipes, culverts and </a:t>
                      </a:r>
                      <a:r>
                        <a:rPr lang="en-US" sz="2000" baseline="0" dirty="0" smtClean="0"/>
                        <a:t>swales at every visit</a:t>
                      </a:r>
                      <a:endParaRPr lang="en-US" sz="2000" dirty="0"/>
                    </a:p>
                  </a:txBody>
                  <a:tcPr/>
                </a:tc>
              </a:tr>
              <a:tr h="370840">
                <a:tc>
                  <a:txBody>
                    <a:bodyPr/>
                    <a:lstStyle/>
                    <a:p>
                      <a:r>
                        <a:rPr lang="en-US" sz="2000" dirty="0" err="1" smtClean="0"/>
                        <a:t>Gullying</a:t>
                      </a:r>
                      <a:endParaRPr lang="en-US" sz="2000" dirty="0"/>
                    </a:p>
                  </a:txBody>
                  <a:tcPr/>
                </a:tc>
                <a:tc>
                  <a:txBody>
                    <a:bodyPr/>
                    <a:lstStyle/>
                    <a:p>
                      <a:r>
                        <a:rPr lang="en-US" sz="2000" dirty="0" smtClean="0"/>
                        <a:t>Dense planting or additional stone</a:t>
                      </a:r>
                      <a:endParaRPr lang="en-US" sz="2000" dirty="0"/>
                    </a:p>
                  </a:txBody>
                  <a:tcPr/>
                </a:tc>
              </a:tr>
              <a:tr h="370840">
                <a:tc>
                  <a:txBody>
                    <a:bodyPr/>
                    <a:lstStyle/>
                    <a:p>
                      <a:r>
                        <a:rPr lang="en-US" sz="2000" dirty="0" smtClean="0"/>
                        <a:t>Water</a:t>
                      </a:r>
                      <a:r>
                        <a:rPr lang="en-US" sz="2000" baseline="0" dirty="0" smtClean="0"/>
                        <a:t> bypassing entrance</a:t>
                      </a:r>
                      <a:endParaRPr lang="en-US" sz="2000" dirty="0"/>
                    </a:p>
                  </a:txBody>
                  <a:tcPr/>
                </a:tc>
                <a:tc>
                  <a:txBody>
                    <a:bodyPr/>
                    <a:lstStyle/>
                    <a:p>
                      <a:r>
                        <a:rPr lang="en-US" sz="2000" dirty="0" smtClean="0"/>
                        <a:t>Clear</a:t>
                      </a:r>
                      <a:r>
                        <a:rPr lang="en-US" sz="2000" baseline="0" dirty="0" smtClean="0"/>
                        <a:t> entrance of sediment, grass or debris</a:t>
                      </a:r>
                      <a:endParaRPr lang="en-US" sz="2000"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Things clogging entrance </a:t>
            </a:r>
            <a:endParaRPr lang="en-US" dirty="0"/>
          </a:p>
        </p:txBody>
      </p:sp>
      <p:pic>
        <p:nvPicPr>
          <p:cNvPr id="24578" name="Picture 2" descr="https://fbcdn-sphotos-g-a.akamaihd.net/hphotos-ak-ash4/246658_473481892685068_940597515_n.jpg"/>
          <p:cNvPicPr>
            <a:picLocks noChangeAspect="1" noChangeArrowheads="1"/>
          </p:cNvPicPr>
          <p:nvPr/>
        </p:nvPicPr>
        <p:blipFill>
          <a:blip r:embed="rId3"/>
          <a:srcRect/>
          <a:stretch>
            <a:fillRect/>
          </a:stretch>
        </p:blipFill>
        <p:spPr bwMode="auto">
          <a:xfrm>
            <a:off x="628793" y="978859"/>
            <a:ext cx="7524722" cy="5643542"/>
          </a:xfrm>
          <a:prstGeom prst="roundRect">
            <a:avLst/>
          </a:prstGeom>
          <a:noFill/>
        </p:spPr>
      </p:pic>
      <p:cxnSp>
        <p:nvCxnSpPr>
          <p:cNvPr id="5" name="Straight Arrow Connector 4"/>
          <p:cNvCxnSpPr/>
          <p:nvPr/>
        </p:nvCxnSpPr>
        <p:spPr>
          <a:xfrm flipV="1">
            <a:off x="3460532" y="4763559"/>
            <a:ext cx="1792014" cy="819804"/>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596147" y="5139556"/>
            <a:ext cx="2144110" cy="1384995"/>
          </a:xfrm>
          <a:prstGeom prst="rect">
            <a:avLst/>
          </a:prstGeom>
          <a:noFill/>
        </p:spPr>
        <p:txBody>
          <a:bodyPr wrap="square" rtlCol="0">
            <a:spAutoFit/>
          </a:bodyPr>
          <a:lstStyle/>
          <a:p>
            <a:pPr algn="ctr"/>
            <a:r>
              <a:rPr lang="en-US" sz="2800" b="1" dirty="0" smtClean="0"/>
              <a:t>Grass blocking entrance</a:t>
            </a:r>
            <a:endParaRPr lang="en-US" sz="2800" b="1" dirty="0"/>
          </a:p>
        </p:txBody>
      </p:sp>
      <p:pic>
        <p:nvPicPr>
          <p:cNvPr id="24580" name="Picture 4" descr="https://fbcdn-sphotos-d-a.akamaihd.net/hphotos-ak-ash3/532132_473483026018288_941635257_n.jpg"/>
          <p:cNvPicPr>
            <a:picLocks noChangeAspect="1" noChangeArrowheads="1"/>
          </p:cNvPicPr>
          <p:nvPr/>
        </p:nvPicPr>
        <p:blipFill>
          <a:blip r:embed="rId4"/>
          <a:srcRect l="3561"/>
          <a:stretch>
            <a:fillRect/>
          </a:stretch>
        </p:blipFill>
        <p:spPr bwMode="auto">
          <a:xfrm>
            <a:off x="660401" y="880838"/>
            <a:ext cx="7494400" cy="5828378"/>
          </a:xfrm>
          <a:prstGeom prst="roundRect">
            <a:avLst/>
          </a:prstGeom>
          <a:noFill/>
        </p:spPr>
      </p:pic>
      <p:cxnSp>
        <p:nvCxnSpPr>
          <p:cNvPr id="10" name="Straight Arrow Connector 9"/>
          <p:cNvCxnSpPr/>
          <p:nvPr/>
        </p:nvCxnSpPr>
        <p:spPr>
          <a:xfrm flipH="1" flipV="1">
            <a:off x="4540468" y="4572002"/>
            <a:ext cx="1466632" cy="567554"/>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7315201" y="4572001"/>
            <a:ext cx="189186" cy="601460"/>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514975" y="5139556"/>
            <a:ext cx="2639826" cy="1569660"/>
          </a:xfrm>
          <a:prstGeom prst="rect">
            <a:avLst/>
          </a:prstGeom>
          <a:noFill/>
        </p:spPr>
        <p:txBody>
          <a:bodyPr wrap="square" rtlCol="0">
            <a:spAutoFit/>
          </a:bodyPr>
          <a:lstStyle/>
          <a:p>
            <a:pPr algn="ctr"/>
            <a:r>
              <a:rPr lang="en-US" sz="2400" dirty="0" smtClean="0"/>
              <a:t>Sediment and grass  blocking the water flow into the garden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24578"/>
                                        </p:tgtEl>
                                        <p:attrNameLst>
                                          <p:attrName>style.visibility</p:attrName>
                                        </p:attrNameLst>
                                      </p:cBhvr>
                                      <p:to>
                                        <p:strVal val="visible"/>
                                      </p:to>
                                    </p:set>
                                    <p:animEffect transition="in" filter="fade">
                                      <p:cBhvr>
                                        <p:cTn id="13" dur="2000"/>
                                        <p:tgtEl>
                                          <p:spTgt spid="2457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0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24580"/>
                                        </p:tgtEl>
                                        <p:attrNameLst>
                                          <p:attrName>style.visibility</p:attrName>
                                        </p:attrNameLst>
                                      </p:cBhvr>
                                      <p:to>
                                        <p:strVal val="visible"/>
                                      </p:to>
                                    </p:set>
                                    <p:animEffect transition="in" filter="fade">
                                      <p:cBhvr>
                                        <p:cTn id="21" dur="2000"/>
                                        <p:tgtEl>
                                          <p:spTgt spid="24580"/>
                                        </p:tgtEl>
                                      </p:cBhvr>
                                    </p:animEffect>
                                  </p:childTnLst>
                                </p:cTn>
                              </p:par>
                            </p:childTnLst>
                          </p:cTn>
                        </p:par>
                        <p:par>
                          <p:cTn id="22" fill="hold">
                            <p:stCondLst>
                              <p:cond delay="2000"/>
                            </p:stCondLst>
                            <p:childTnLst>
                              <p:par>
                                <p:cTn id="23" presetID="4"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in)">
                                      <p:cBhvr>
                                        <p:cTn id="25"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par>
                          <p:cTn id="26" fill="hold">
                            <p:stCondLst>
                              <p:cond delay="2500"/>
                            </p:stCondLst>
                            <p:childTnLst>
                              <p:par>
                                <p:cTn id="27" presetID="4" presetClass="entr" presetSubtype="1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ox(in)">
                                      <p:cBhvr>
                                        <p:cTn id="29"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https://lh5.googleusercontent.com/-gpBMrNVpLX4/Ua92O9dYsZI/AAAAAAAACIU/JdVZ98QXho0/w918-h292-no/IMG_4618.JPG"/>
          <p:cNvPicPr>
            <a:picLocks noChangeAspect="1" noChangeArrowheads="1"/>
          </p:cNvPicPr>
          <p:nvPr/>
        </p:nvPicPr>
        <p:blipFill>
          <a:blip r:embed="rId3"/>
          <a:srcRect/>
          <a:stretch>
            <a:fillRect/>
          </a:stretch>
        </p:blipFill>
        <p:spPr bwMode="auto">
          <a:xfrm>
            <a:off x="333156" y="1231462"/>
            <a:ext cx="8743950" cy="2781300"/>
          </a:xfrm>
          <a:prstGeom prst="roundRect">
            <a:avLst/>
          </a:prstGeom>
          <a:noFill/>
        </p:spPr>
      </p:pic>
      <p:sp>
        <p:nvSpPr>
          <p:cNvPr id="2" name="Subtitle 1"/>
          <p:cNvSpPr>
            <a:spLocks noGrp="1"/>
          </p:cNvSpPr>
          <p:nvPr>
            <p:ph type="subTitle" idx="1"/>
          </p:nvPr>
        </p:nvSpPr>
        <p:spPr>
          <a:xfrm>
            <a:off x="660401" y="127000"/>
            <a:ext cx="8184054" cy="685800"/>
          </a:xfrm>
        </p:spPr>
        <p:txBody>
          <a:bodyPr/>
          <a:lstStyle/>
          <a:p>
            <a:r>
              <a:rPr lang="en-US" dirty="0" smtClean="0"/>
              <a:t>Sediment flowing into garden with water</a:t>
            </a:r>
          </a:p>
          <a:p>
            <a:endParaRPr lang="en-US" dirty="0"/>
          </a:p>
        </p:txBody>
      </p:sp>
      <p:pic>
        <p:nvPicPr>
          <p:cNvPr id="3" name="Picture 2" descr="http://gfccommunityforestry.files.wordpress.com/2010/06/bioretention_park.jpg"/>
          <p:cNvPicPr>
            <a:picLocks noChangeAspect="1" noChangeArrowheads="1"/>
          </p:cNvPicPr>
          <p:nvPr/>
        </p:nvPicPr>
        <p:blipFill>
          <a:blip r:embed="rId4"/>
          <a:srcRect/>
          <a:stretch>
            <a:fillRect/>
          </a:stretch>
        </p:blipFill>
        <p:spPr bwMode="auto">
          <a:xfrm>
            <a:off x="902994" y="679575"/>
            <a:ext cx="7260030" cy="5459545"/>
          </a:xfrm>
          <a:prstGeom prst="roundRect">
            <a:avLst/>
          </a:prstGeom>
          <a:noFill/>
        </p:spPr>
      </p:pic>
      <p:cxnSp>
        <p:nvCxnSpPr>
          <p:cNvPr id="6" name="Straight Arrow Connector 5"/>
          <p:cNvCxnSpPr/>
          <p:nvPr/>
        </p:nvCxnSpPr>
        <p:spPr>
          <a:xfrm flipV="1">
            <a:off x="2270234" y="5590424"/>
            <a:ext cx="882869" cy="548696"/>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60401" y="6277552"/>
            <a:ext cx="3894082" cy="400110"/>
          </a:xfrm>
          <a:prstGeom prst="rect">
            <a:avLst/>
          </a:prstGeom>
          <a:noFill/>
        </p:spPr>
        <p:txBody>
          <a:bodyPr wrap="square" rtlCol="0">
            <a:spAutoFit/>
          </a:bodyPr>
          <a:lstStyle/>
          <a:p>
            <a:r>
              <a:rPr lang="en-US" sz="2000" dirty="0" smtClean="0"/>
              <a:t>Sediment entering the garden </a:t>
            </a:r>
            <a:endParaRPr lang="en-US" sz="2000" dirty="0"/>
          </a:p>
        </p:txBody>
      </p:sp>
      <p:cxnSp>
        <p:nvCxnSpPr>
          <p:cNvPr id="10" name="Straight Arrow Connector 9"/>
          <p:cNvCxnSpPr/>
          <p:nvPr/>
        </p:nvCxnSpPr>
        <p:spPr>
          <a:xfrm flipH="1" flipV="1">
            <a:off x="4705131" y="4365234"/>
            <a:ext cx="1467944" cy="1773886"/>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928584" y="6228956"/>
            <a:ext cx="2695904" cy="400110"/>
          </a:xfrm>
          <a:prstGeom prst="rect">
            <a:avLst/>
          </a:prstGeom>
          <a:noFill/>
        </p:spPr>
        <p:txBody>
          <a:bodyPr wrap="square" rtlCol="0">
            <a:spAutoFit/>
          </a:bodyPr>
          <a:lstStyle/>
          <a:p>
            <a:r>
              <a:rPr lang="en-US" sz="2000" dirty="0" smtClean="0"/>
              <a:t>Sediment in the garden</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8197"/>
                                        </p:tgtEl>
                                      </p:cBhvr>
                                    </p:animEffect>
                                    <p:set>
                                      <p:cBhvr>
                                        <p:cTn id="7" dur="1" fill="hold">
                                          <p:stCondLst>
                                            <p:cond delay="1999"/>
                                          </p:stCondLst>
                                        </p:cTn>
                                        <p:tgtEl>
                                          <p:spTgt spid="819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8"/>
                                        </p:tgtEl>
                                      </p:cBhvr>
                                    </p:animEffect>
                                    <p:set>
                                      <p:cBhvr>
                                        <p:cTn id="10" dur="1" fill="hold">
                                          <p:stCondLst>
                                            <p:cond delay="1999"/>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441" y="1397478"/>
            <a:ext cx="8595360" cy="5460522"/>
          </a:xfrm>
          <a:prstGeom prst="rect">
            <a:avLst/>
          </a:prstGeom>
          <a:solidFill>
            <a:srgbClr val="8FD9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ubtitle 1"/>
          <p:cNvSpPr>
            <a:spLocks noGrp="1"/>
          </p:cNvSpPr>
          <p:nvPr>
            <p:ph type="subTitle" idx="1"/>
          </p:nvPr>
        </p:nvSpPr>
        <p:spPr>
          <a:xfrm>
            <a:off x="365440" y="241299"/>
            <a:ext cx="8778559" cy="1156179"/>
          </a:xfrm>
        </p:spPr>
        <p:txBody>
          <a:bodyPr/>
          <a:lstStyle/>
          <a:p>
            <a:r>
              <a:rPr lang="en-US" dirty="0" smtClean="0"/>
              <a:t>Maintenance on exit/outlets</a:t>
            </a:r>
            <a:endParaRPr lang="en-US" dirty="0"/>
          </a:p>
        </p:txBody>
      </p:sp>
      <p:graphicFrame>
        <p:nvGraphicFramePr>
          <p:cNvPr id="6" name="Table 5"/>
          <p:cNvGraphicFramePr>
            <a:graphicFrameLocks noGrp="1"/>
          </p:cNvGraphicFramePr>
          <p:nvPr/>
        </p:nvGraphicFramePr>
        <p:xfrm>
          <a:off x="879892" y="1880558"/>
          <a:ext cx="7551678" cy="2987040"/>
        </p:xfrm>
        <a:graphic>
          <a:graphicData uri="http://schemas.openxmlformats.org/drawingml/2006/table">
            <a:tbl>
              <a:tblPr firstRow="1" bandRow="1">
                <a:tableStyleId>{5C22544A-7EE6-4342-B048-85BDC9FD1C3A}</a:tableStyleId>
              </a:tblPr>
              <a:tblGrid>
                <a:gridCol w="3775839"/>
                <a:gridCol w="3775839"/>
              </a:tblGrid>
              <a:tr h="370840">
                <a:tc>
                  <a:txBody>
                    <a:bodyPr/>
                    <a:lstStyle/>
                    <a:p>
                      <a:r>
                        <a:rPr lang="en-US" sz="3200" dirty="0" smtClean="0"/>
                        <a:t>Problems:</a:t>
                      </a:r>
                      <a:endParaRPr lang="en-US" sz="3200" dirty="0"/>
                    </a:p>
                  </a:txBody>
                  <a:tcPr/>
                </a:tc>
                <a:tc>
                  <a:txBody>
                    <a:bodyPr/>
                    <a:lstStyle/>
                    <a:p>
                      <a:r>
                        <a:rPr lang="en-US" sz="3200" dirty="0" smtClean="0"/>
                        <a:t>Solutions :</a:t>
                      </a:r>
                    </a:p>
                  </a:txBody>
                  <a:tcPr/>
                </a:tc>
              </a:tr>
              <a:tr h="370840">
                <a:tc>
                  <a:txBody>
                    <a:bodyPr/>
                    <a:lstStyle/>
                    <a:p>
                      <a:r>
                        <a:rPr lang="en-US" sz="2000" dirty="0" smtClean="0"/>
                        <a:t>Erosion</a:t>
                      </a:r>
                      <a:endParaRPr lang="en-US" sz="2000" dirty="0"/>
                    </a:p>
                  </a:txBody>
                  <a:tcPr/>
                </a:tc>
                <a:tc>
                  <a:txBody>
                    <a:bodyPr/>
                    <a:lstStyle/>
                    <a:p>
                      <a:r>
                        <a:rPr lang="en-US" sz="2000" dirty="0" smtClean="0"/>
                        <a:t>Add</a:t>
                      </a:r>
                      <a:r>
                        <a:rPr lang="en-US" sz="2000" baseline="0" dirty="0" smtClean="0"/>
                        <a:t> stones </a:t>
                      </a:r>
                      <a:r>
                        <a:rPr lang="en-US" sz="2000" baseline="0" dirty="0" smtClean="0"/>
                        <a:t>around the outlet inside the bed and at the bottom of exit for the overflow</a:t>
                      </a:r>
                      <a:endParaRPr lang="en-US" sz="2000" dirty="0"/>
                    </a:p>
                  </a:txBody>
                  <a:tcPr/>
                </a:tc>
              </a:tr>
              <a:tr h="370840">
                <a:tc>
                  <a:txBody>
                    <a:bodyPr/>
                    <a:lstStyle/>
                    <a:p>
                      <a:r>
                        <a:rPr lang="en-US" sz="2000" dirty="0" smtClean="0"/>
                        <a:t>Clogging</a:t>
                      </a:r>
                      <a:endParaRPr lang="en-US" sz="2000" dirty="0"/>
                    </a:p>
                  </a:txBody>
                  <a:tcPr/>
                </a:tc>
                <a:tc>
                  <a:txBody>
                    <a:bodyPr/>
                    <a:lstStyle/>
                    <a:p>
                      <a:r>
                        <a:rPr lang="en-US" sz="2000" dirty="0" smtClean="0"/>
                        <a:t>Clear</a:t>
                      </a:r>
                      <a:r>
                        <a:rPr lang="en-US" sz="2000" baseline="0" dirty="0" smtClean="0"/>
                        <a:t> </a:t>
                      </a:r>
                      <a:r>
                        <a:rPr lang="en-US" sz="2000" baseline="0" dirty="0" smtClean="0"/>
                        <a:t>sediment or debris </a:t>
                      </a:r>
                      <a:r>
                        <a:rPr lang="en-US" sz="2000" baseline="0" dirty="0" smtClean="0"/>
                        <a:t>from rise pipe grate and swales at every visit</a:t>
                      </a:r>
                      <a:endParaRPr lang="en-US" sz="2000" dirty="0"/>
                    </a:p>
                  </a:txBody>
                  <a:tcPr/>
                </a:tc>
              </a:tr>
              <a:tr h="370840">
                <a:tc>
                  <a:txBody>
                    <a:bodyPr/>
                    <a:lstStyle/>
                    <a:p>
                      <a:r>
                        <a:rPr lang="en-US" sz="2000" dirty="0" err="1" smtClean="0"/>
                        <a:t>Gullying</a:t>
                      </a:r>
                      <a:endParaRPr lang="en-US" sz="2000" dirty="0"/>
                    </a:p>
                  </a:txBody>
                  <a:tcPr/>
                </a:tc>
                <a:tc>
                  <a:txBody>
                    <a:bodyPr/>
                    <a:lstStyle/>
                    <a:p>
                      <a:r>
                        <a:rPr lang="en-US" sz="2000" dirty="0" smtClean="0"/>
                        <a:t>Dense planting or additional stone</a:t>
                      </a:r>
                      <a:endParaRPr lang="en-US" sz="2000"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Removing debris from outlet</a:t>
            </a:r>
            <a:endParaRPr lang="en-US" dirty="0"/>
          </a:p>
        </p:txBody>
      </p:sp>
      <p:pic>
        <p:nvPicPr>
          <p:cNvPr id="5" name="Picture 6" descr="debris"/>
          <p:cNvPicPr>
            <a:picLocks noChangeAspect="1" noChangeArrowheads="1"/>
          </p:cNvPicPr>
          <p:nvPr/>
        </p:nvPicPr>
        <p:blipFill>
          <a:blip r:embed="rId3"/>
          <a:srcRect r="5653"/>
          <a:stretch>
            <a:fillRect/>
          </a:stretch>
        </p:blipFill>
        <p:spPr>
          <a:xfrm>
            <a:off x="695955" y="976148"/>
            <a:ext cx="3669011" cy="5185104"/>
          </a:xfrm>
          <a:prstGeom prst="roundRect">
            <a:avLst/>
          </a:prstGeom>
          <a:noFill/>
          <a:ln/>
        </p:spPr>
      </p:pic>
      <p:pic>
        <p:nvPicPr>
          <p:cNvPr id="6" name="Picture 5" descr="clogging"/>
          <p:cNvPicPr>
            <a:picLocks noChangeAspect="1" noChangeArrowheads="1"/>
          </p:cNvPicPr>
          <p:nvPr/>
        </p:nvPicPr>
        <p:blipFill>
          <a:blip r:embed="rId4"/>
          <a:srcRect r="11148"/>
          <a:stretch>
            <a:fillRect/>
          </a:stretch>
        </p:blipFill>
        <p:spPr>
          <a:xfrm>
            <a:off x="4377747" y="927100"/>
            <a:ext cx="3672726" cy="5234152"/>
          </a:xfrm>
          <a:prstGeom prst="roundRect">
            <a:avLst/>
          </a:prstGeom>
          <a:noFill/>
          <a:ln/>
        </p:spPr>
      </p:pic>
      <p:pic>
        <p:nvPicPr>
          <p:cNvPr id="9" name="Picture 8" descr="mulch clogging outlet.png"/>
          <p:cNvPicPr>
            <a:picLocks noChangeAspect="1"/>
          </p:cNvPicPr>
          <p:nvPr/>
        </p:nvPicPr>
        <p:blipFill>
          <a:blip r:embed="rId5"/>
          <a:srcRect l="9899"/>
          <a:stretch>
            <a:fillRect/>
          </a:stretch>
        </p:blipFill>
        <p:spPr>
          <a:xfrm>
            <a:off x="660401" y="924389"/>
            <a:ext cx="7345453" cy="5615590"/>
          </a:xfrm>
          <a:prstGeom prst="roundRect">
            <a:avLst/>
          </a:prstGeom>
        </p:spPr>
      </p:pic>
      <p:pic>
        <p:nvPicPr>
          <p:cNvPr id="7" name="Picture 6" descr="mulch at outlet.png"/>
          <p:cNvPicPr>
            <a:picLocks noChangeAspect="1"/>
          </p:cNvPicPr>
          <p:nvPr/>
        </p:nvPicPr>
        <p:blipFill>
          <a:blip r:embed="rId6"/>
          <a:srcRect r="15822"/>
          <a:stretch>
            <a:fillRect/>
          </a:stretch>
        </p:blipFill>
        <p:spPr>
          <a:xfrm>
            <a:off x="674962" y="928054"/>
            <a:ext cx="7345453" cy="5566543"/>
          </a:xfrm>
          <a:prstGeom prst="round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60401" y="36342"/>
            <a:ext cx="7771170" cy="685800"/>
          </a:xfrm>
        </p:spPr>
        <p:txBody>
          <a:bodyPr/>
          <a:lstStyle/>
          <a:p>
            <a:r>
              <a:rPr lang="en-US" dirty="0" smtClean="0"/>
              <a:t>Mulch in the Garden</a:t>
            </a:r>
            <a:endParaRPr lang="en-US" dirty="0"/>
          </a:p>
        </p:txBody>
      </p:sp>
      <p:pic>
        <p:nvPicPr>
          <p:cNvPr id="3" name="Picture 2" descr="mulch overflowing garden.png"/>
          <p:cNvPicPr>
            <a:picLocks noChangeAspect="1"/>
          </p:cNvPicPr>
          <p:nvPr/>
        </p:nvPicPr>
        <p:blipFill>
          <a:blip r:embed="rId3"/>
          <a:srcRect l="12352"/>
          <a:stretch>
            <a:fillRect/>
          </a:stretch>
        </p:blipFill>
        <p:spPr>
          <a:xfrm>
            <a:off x="770319" y="1249896"/>
            <a:ext cx="6855428" cy="4652948"/>
          </a:xfrm>
          <a:prstGeom prst="roundRect">
            <a:avLst/>
          </a:prstGeom>
        </p:spPr>
      </p:pic>
      <p:pic>
        <p:nvPicPr>
          <p:cNvPr id="4" name="Picture 3" descr="mulch washed away and some erosion in bed.png"/>
          <p:cNvPicPr>
            <a:picLocks noChangeAspect="1"/>
          </p:cNvPicPr>
          <p:nvPr/>
        </p:nvPicPr>
        <p:blipFill>
          <a:blip r:embed="rId4"/>
          <a:srcRect l="6250" r="6929"/>
          <a:stretch>
            <a:fillRect/>
          </a:stretch>
        </p:blipFill>
        <p:spPr>
          <a:xfrm>
            <a:off x="770319" y="991104"/>
            <a:ext cx="6883879" cy="5504290"/>
          </a:xfrm>
          <a:prstGeom prst="roundRect">
            <a:avLst/>
          </a:prstGeom>
        </p:spPr>
      </p:pic>
      <p:pic>
        <p:nvPicPr>
          <p:cNvPr id="5" name="Picture 4" descr="displaced mulch.png"/>
          <p:cNvPicPr>
            <a:picLocks noChangeAspect="1"/>
          </p:cNvPicPr>
          <p:nvPr/>
        </p:nvPicPr>
        <p:blipFill>
          <a:blip r:embed="rId5"/>
          <a:srcRect l="4897" r="8282"/>
          <a:stretch>
            <a:fillRect/>
          </a:stretch>
        </p:blipFill>
        <p:spPr>
          <a:xfrm>
            <a:off x="735813" y="979955"/>
            <a:ext cx="6883879" cy="5705222"/>
          </a:xfrm>
          <a:prstGeom prst="roundRect">
            <a:avLst/>
          </a:prstGeom>
        </p:spPr>
      </p:pic>
      <p:sp>
        <p:nvSpPr>
          <p:cNvPr id="6" name="TextBox 5"/>
          <p:cNvSpPr txBox="1"/>
          <p:nvPr/>
        </p:nvSpPr>
        <p:spPr>
          <a:xfrm>
            <a:off x="660401" y="529439"/>
            <a:ext cx="3773576" cy="461665"/>
          </a:xfrm>
          <a:prstGeom prst="rect">
            <a:avLst/>
          </a:prstGeom>
          <a:noFill/>
        </p:spPr>
        <p:txBody>
          <a:bodyPr wrap="square" rtlCol="0">
            <a:spAutoFit/>
          </a:bodyPr>
          <a:lstStyle/>
          <a:p>
            <a:r>
              <a:rPr lang="en-US" sz="2400" dirty="0" smtClean="0"/>
              <a:t>Raking mulch back in place</a:t>
            </a:r>
            <a:endParaRPr lang="en-US" sz="2400" dirty="0"/>
          </a:p>
        </p:txBody>
      </p:sp>
      <p:sp>
        <p:nvSpPr>
          <p:cNvPr id="7" name="TextBox 6"/>
          <p:cNvSpPr txBox="1"/>
          <p:nvPr/>
        </p:nvSpPr>
        <p:spPr>
          <a:xfrm>
            <a:off x="5555411" y="529439"/>
            <a:ext cx="3033820" cy="461665"/>
          </a:xfrm>
          <a:prstGeom prst="rect">
            <a:avLst/>
          </a:prstGeom>
          <a:noFill/>
        </p:spPr>
        <p:txBody>
          <a:bodyPr wrap="square" rtlCol="0">
            <a:spAutoFit/>
          </a:bodyPr>
          <a:lstStyle/>
          <a:p>
            <a:r>
              <a:rPr lang="en-US" sz="2400" dirty="0" smtClean="0"/>
              <a:t>Replacing mulch</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2000"/>
                                        <p:tgtEl>
                                          <p:spTgt spid="6"/>
                                        </p:tgtEl>
                                      </p:cBhvr>
                                    </p:animEffect>
                                    <p:set>
                                      <p:cBhvr>
                                        <p:cTn id="22" dur="1" fill="hold">
                                          <p:stCondLst>
                                            <p:cond delay="19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11120</TotalTime>
  <Words>2170</Words>
  <Application>Microsoft Office PowerPoint</Application>
  <PresentationFormat>On-screen Show (4:3)</PresentationFormat>
  <Paragraphs>115</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Penn Hort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Jaime Zucker</dc:creator>
  <cp:lastModifiedBy>Emma Melvin</cp:lastModifiedBy>
  <cp:revision>548</cp:revision>
  <cp:lastPrinted>2012-11-01T13:54:03Z</cp:lastPrinted>
  <dcterms:created xsi:type="dcterms:W3CDTF">2013-04-05T15:03:41Z</dcterms:created>
  <dcterms:modified xsi:type="dcterms:W3CDTF">2014-08-11T14:53:14Z</dcterms:modified>
</cp:coreProperties>
</file>